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20" r:id="rId3"/>
    <p:sldId id="421" r:id="rId4"/>
    <p:sldId id="260" r:id="rId5"/>
    <p:sldId id="422" r:id="rId6"/>
    <p:sldId id="261" r:id="rId7"/>
    <p:sldId id="263" r:id="rId8"/>
    <p:sldId id="264" r:id="rId9"/>
    <p:sldId id="423" r:id="rId10"/>
    <p:sldId id="397" r:id="rId11"/>
    <p:sldId id="398" r:id="rId12"/>
    <p:sldId id="399" r:id="rId13"/>
    <p:sldId id="400" r:id="rId14"/>
    <p:sldId id="401" r:id="rId15"/>
    <p:sldId id="402" r:id="rId16"/>
    <p:sldId id="403" r:id="rId17"/>
    <p:sldId id="405" r:id="rId18"/>
    <p:sldId id="404" r:id="rId19"/>
    <p:sldId id="406" r:id="rId20"/>
    <p:sldId id="40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3AD4CA-2E05-4543-BD10-C2607FB8B7F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8E9BC8-C976-433C-83F6-D9283A0AC939}">
      <dgm:prSet phldrT="[Text]"/>
      <dgm:spPr/>
      <dgm:t>
        <a:bodyPr/>
        <a:lstStyle/>
        <a:p>
          <a:r>
            <a:rPr lang="en-US" b="1" dirty="0"/>
            <a:t>I</a:t>
          </a:r>
        </a:p>
      </dgm:t>
    </dgm:pt>
    <dgm:pt modelId="{7602F23C-0CB9-4DA8-8050-8995D4C94D37}" type="parTrans" cxnId="{2382F664-7BBC-4F49-A039-C46D2BD84355}">
      <dgm:prSet/>
      <dgm:spPr/>
      <dgm:t>
        <a:bodyPr/>
        <a:lstStyle/>
        <a:p>
          <a:endParaRPr lang="en-US"/>
        </a:p>
      </dgm:t>
    </dgm:pt>
    <dgm:pt modelId="{7B0C3121-1013-45A8-8FB5-CF930EBE4A6E}" type="sibTrans" cxnId="{2382F664-7BBC-4F49-A039-C46D2BD84355}">
      <dgm:prSet/>
      <dgm:spPr/>
      <dgm:t>
        <a:bodyPr/>
        <a:lstStyle/>
        <a:p>
          <a:endParaRPr lang="en-US"/>
        </a:p>
      </dgm:t>
    </dgm:pt>
    <dgm:pt modelId="{00BF35D0-33D3-4478-B3B7-C6DDF230F1AE}">
      <dgm:prSet phldrT="[Text]"/>
      <dgm:spPr/>
      <dgm:t>
        <a:bodyPr/>
        <a:lstStyle/>
        <a:p>
          <a:r>
            <a:rPr lang="en-US" b="1" dirty="0"/>
            <a:t>ĐỊNH NGHĨA</a:t>
          </a:r>
        </a:p>
      </dgm:t>
    </dgm:pt>
    <dgm:pt modelId="{C7F10D5D-F820-4926-BB1D-0FDEF0401E28}" type="parTrans" cxnId="{606BF8D5-A94E-4FBB-88F2-954434440033}">
      <dgm:prSet/>
      <dgm:spPr/>
      <dgm:t>
        <a:bodyPr/>
        <a:lstStyle/>
        <a:p>
          <a:endParaRPr lang="en-US"/>
        </a:p>
      </dgm:t>
    </dgm:pt>
    <dgm:pt modelId="{B690FCE3-263F-4503-9DE5-BA9F2FB4BEB2}" type="sibTrans" cxnId="{606BF8D5-A94E-4FBB-88F2-954434440033}">
      <dgm:prSet/>
      <dgm:spPr/>
      <dgm:t>
        <a:bodyPr/>
        <a:lstStyle/>
        <a:p>
          <a:endParaRPr lang="en-US"/>
        </a:p>
      </dgm:t>
    </dgm:pt>
    <dgm:pt modelId="{B058C0B5-8A4F-402D-B74E-AE5CF9070714}">
      <dgm:prSet phldrT="[Text]"/>
      <dgm:spPr/>
      <dgm:t>
        <a:bodyPr/>
        <a:lstStyle/>
        <a:p>
          <a:r>
            <a:rPr lang="en-US" b="1" dirty="0"/>
            <a:t>II</a:t>
          </a:r>
        </a:p>
      </dgm:t>
    </dgm:pt>
    <dgm:pt modelId="{109AC934-8DF8-457E-B12C-B8A4A8FF2005}" type="parTrans" cxnId="{83BDC381-FE2C-4940-BF4D-DF6526059D21}">
      <dgm:prSet/>
      <dgm:spPr/>
      <dgm:t>
        <a:bodyPr/>
        <a:lstStyle/>
        <a:p>
          <a:endParaRPr lang="en-US"/>
        </a:p>
      </dgm:t>
    </dgm:pt>
    <dgm:pt modelId="{4B5977B4-0C50-46D5-AED2-EB9DE581E50C}" type="sibTrans" cxnId="{83BDC381-FE2C-4940-BF4D-DF6526059D21}">
      <dgm:prSet/>
      <dgm:spPr/>
      <dgm:t>
        <a:bodyPr/>
        <a:lstStyle/>
        <a:p>
          <a:endParaRPr lang="en-US"/>
        </a:p>
      </dgm:t>
    </dgm:pt>
    <dgm:pt modelId="{3DFE8571-3777-4002-96BA-3322B38A6504}">
      <dgm:prSet phldrT="[Text]"/>
      <dgm:spPr/>
      <dgm:t>
        <a:bodyPr/>
        <a:lstStyle/>
        <a:p>
          <a:r>
            <a:rPr lang="en-US" b="1" dirty="0"/>
            <a:t>TẦM SOÁT</a:t>
          </a:r>
        </a:p>
      </dgm:t>
    </dgm:pt>
    <dgm:pt modelId="{6DEDD388-CA94-4043-81FC-CE174D41B9E2}" type="parTrans" cxnId="{A41527F2-67B0-4FCC-9DD0-5F1F9CF98CF5}">
      <dgm:prSet/>
      <dgm:spPr/>
      <dgm:t>
        <a:bodyPr/>
        <a:lstStyle/>
        <a:p>
          <a:endParaRPr lang="en-US"/>
        </a:p>
      </dgm:t>
    </dgm:pt>
    <dgm:pt modelId="{A2B78197-DE9C-4241-BF30-89B2273872FF}" type="sibTrans" cxnId="{A41527F2-67B0-4FCC-9DD0-5F1F9CF98CF5}">
      <dgm:prSet/>
      <dgm:spPr/>
      <dgm:t>
        <a:bodyPr/>
        <a:lstStyle/>
        <a:p>
          <a:endParaRPr lang="en-US"/>
        </a:p>
      </dgm:t>
    </dgm:pt>
    <dgm:pt modelId="{6E67F5A1-9ABB-4983-AC68-A551F9BBEAD5}">
      <dgm:prSet phldrT="[Text]"/>
      <dgm:spPr/>
      <dgm:t>
        <a:bodyPr/>
        <a:lstStyle/>
        <a:p>
          <a:r>
            <a:rPr lang="en-US" b="1" dirty="0"/>
            <a:t>CHẨN ĐOÁN</a:t>
          </a:r>
        </a:p>
      </dgm:t>
    </dgm:pt>
    <dgm:pt modelId="{51CD3DE5-82B4-4F76-956E-A2A0461A6DF5}" type="parTrans" cxnId="{042C1825-36E5-49AE-AF3E-8B12B963742E}">
      <dgm:prSet/>
      <dgm:spPr/>
      <dgm:t>
        <a:bodyPr/>
        <a:lstStyle/>
        <a:p>
          <a:endParaRPr lang="en-US"/>
        </a:p>
      </dgm:t>
    </dgm:pt>
    <dgm:pt modelId="{FFDE8328-1E56-4449-8F98-5A17A1C4043F}" type="sibTrans" cxnId="{042C1825-36E5-49AE-AF3E-8B12B963742E}">
      <dgm:prSet/>
      <dgm:spPr/>
      <dgm:t>
        <a:bodyPr/>
        <a:lstStyle/>
        <a:p>
          <a:endParaRPr lang="en-US"/>
        </a:p>
      </dgm:t>
    </dgm:pt>
    <dgm:pt modelId="{EB47D6B3-4E57-49B6-A006-C45BE7F8F986}">
      <dgm:prSet phldrT="[Text]"/>
      <dgm:spPr/>
      <dgm:t>
        <a:bodyPr/>
        <a:lstStyle/>
        <a:p>
          <a:r>
            <a:rPr lang="en-US" b="1" dirty="0"/>
            <a:t>III</a:t>
          </a:r>
        </a:p>
      </dgm:t>
    </dgm:pt>
    <dgm:pt modelId="{2FC9EFA4-5A5F-4139-8429-E11B0932805E}" type="parTrans" cxnId="{09DC6D7D-03CF-4C2F-99F3-B66719CAE9F1}">
      <dgm:prSet/>
      <dgm:spPr/>
      <dgm:t>
        <a:bodyPr/>
        <a:lstStyle/>
        <a:p>
          <a:endParaRPr lang="en-US"/>
        </a:p>
      </dgm:t>
    </dgm:pt>
    <dgm:pt modelId="{7EAE5E45-7631-4A12-9A65-530D27C816DC}" type="sibTrans" cxnId="{09DC6D7D-03CF-4C2F-99F3-B66719CAE9F1}">
      <dgm:prSet/>
      <dgm:spPr/>
      <dgm:t>
        <a:bodyPr/>
        <a:lstStyle/>
        <a:p>
          <a:endParaRPr lang="en-US"/>
        </a:p>
      </dgm:t>
    </dgm:pt>
    <dgm:pt modelId="{4D315439-F977-4FC1-82FC-EE6C6AF60B71}">
      <dgm:prSet phldrT="[Text]"/>
      <dgm:spPr/>
      <dgm:t>
        <a:bodyPr/>
        <a:lstStyle/>
        <a:p>
          <a:endParaRPr lang="en-US" b="1" dirty="0"/>
        </a:p>
      </dgm:t>
    </dgm:pt>
    <dgm:pt modelId="{4F36C6A1-9A49-4CDE-9FFA-810A6F9868B8}" type="parTrans" cxnId="{F125F81A-E0D1-4FFC-BE2A-3F4B6D3EF505}">
      <dgm:prSet/>
      <dgm:spPr/>
      <dgm:t>
        <a:bodyPr/>
        <a:lstStyle/>
        <a:p>
          <a:endParaRPr lang="en-US"/>
        </a:p>
      </dgm:t>
    </dgm:pt>
    <dgm:pt modelId="{F00D0465-D3A3-45DA-A652-5D8B7105CCF0}" type="sibTrans" cxnId="{F125F81A-E0D1-4FFC-BE2A-3F4B6D3EF505}">
      <dgm:prSet/>
      <dgm:spPr/>
      <dgm:t>
        <a:bodyPr/>
        <a:lstStyle/>
        <a:p>
          <a:endParaRPr lang="en-US"/>
        </a:p>
      </dgm:t>
    </dgm:pt>
    <dgm:pt modelId="{A37F55C4-718B-4A31-9B51-BDF1718A2549}">
      <dgm:prSet phldrT="[Text]"/>
      <dgm:spPr/>
      <dgm:t>
        <a:bodyPr/>
        <a:lstStyle/>
        <a:p>
          <a:r>
            <a:rPr lang="en-US" b="1" dirty="0"/>
            <a:t>QUẢN LÝ ĐTĐ THAI KỲ TRONG GIAI ĐOẠN MANG THAI</a:t>
          </a:r>
        </a:p>
      </dgm:t>
    </dgm:pt>
    <dgm:pt modelId="{E5EEC9B7-322D-4219-A95B-C272EFAC1146}" type="parTrans" cxnId="{3C79527E-D4F9-45A4-972B-04CB8C6D60A7}">
      <dgm:prSet/>
      <dgm:spPr/>
      <dgm:t>
        <a:bodyPr/>
        <a:lstStyle/>
        <a:p>
          <a:endParaRPr lang="en-US"/>
        </a:p>
      </dgm:t>
    </dgm:pt>
    <dgm:pt modelId="{3CE8FC6F-8B69-4EE6-93FC-AC1B41E44FAE}" type="sibTrans" cxnId="{3C79527E-D4F9-45A4-972B-04CB8C6D60A7}">
      <dgm:prSet/>
      <dgm:spPr/>
      <dgm:t>
        <a:bodyPr/>
        <a:lstStyle/>
        <a:p>
          <a:endParaRPr lang="en-US"/>
        </a:p>
      </dgm:t>
    </dgm:pt>
    <dgm:pt modelId="{D057CF91-B797-46B4-8024-0D863245BC93}">
      <dgm:prSet phldrT="[Text]"/>
      <dgm:spPr/>
      <dgm:t>
        <a:bodyPr/>
        <a:lstStyle/>
        <a:p>
          <a:r>
            <a:rPr lang="en-US" b="1" dirty="0"/>
            <a:t>PHƯƠNG PHÁP XÉT NGHIỆM</a:t>
          </a:r>
        </a:p>
      </dgm:t>
    </dgm:pt>
    <dgm:pt modelId="{035BB5DA-8A21-4C0F-A5F0-0B65BB923FD3}" type="parTrans" cxnId="{A51913D9-B947-48EF-BBB7-B452823A597C}">
      <dgm:prSet/>
      <dgm:spPr/>
      <dgm:t>
        <a:bodyPr/>
        <a:lstStyle/>
        <a:p>
          <a:endParaRPr lang="en-US"/>
        </a:p>
      </dgm:t>
    </dgm:pt>
    <dgm:pt modelId="{2C9EE074-5204-4316-8BA1-3BD99D2C3AF3}" type="sibTrans" cxnId="{A51913D9-B947-48EF-BBB7-B452823A597C}">
      <dgm:prSet/>
      <dgm:spPr/>
      <dgm:t>
        <a:bodyPr/>
        <a:lstStyle/>
        <a:p>
          <a:endParaRPr lang="en-US"/>
        </a:p>
      </dgm:t>
    </dgm:pt>
    <dgm:pt modelId="{63C505F7-BECD-4E2E-AA0C-822108F757B7}">
      <dgm:prSet phldrT="[Text]"/>
      <dgm:spPr/>
      <dgm:t>
        <a:bodyPr/>
        <a:lstStyle/>
        <a:p>
          <a:r>
            <a:rPr lang="en-US" b="1" dirty="0"/>
            <a:t>QUẢN LÝ ĐTĐ SAU THAI KÌ</a:t>
          </a:r>
        </a:p>
      </dgm:t>
    </dgm:pt>
    <dgm:pt modelId="{1A276546-1252-45C3-AD1D-1C93A12FEB4B}" type="parTrans" cxnId="{1D1ECBBD-1A7E-468F-A945-1D75B6E8298D}">
      <dgm:prSet/>
      <dgm:spPr/>
      <dgm:t>
        <a:bodyPr/>
        <a:lstStyle/>
        <a:p>
          <a:endParaRPr lang="en-US"/>
        </a:p>
      </dgm:t>
    </dgm:pt>
    <dgm:pt modelId="{882FCC77-F2A0-4580-A13A-3D2275E87F46}" type="sibTrans" cxnId="{1D1ECBBD-1A7E-468F-A945-1D75B6E8298D}">
      <dgm:prSet/>
      <dgm:spPr/>
      <dgm:t>
        <a:bodyPr/>
        <a:lstStyle/>
        <a:p>
          <a:endParaRPr lang="en-US"/>
        </a:p>
      </dgm:t>
    </dgm:pt>
    <dgm:pt modelId="{ADF0D9BA-B3BE-40B2-A02D-16B904206653}" type="pres">
      <dgm:prSet presAssocID="{6F3AD4CA-2E05-4543-BD10-C2607FB8B7F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C9FCBC-A201-4428-B483-C81AD8DA8045}" type="pres">
      <dgm:prSet presAssocID="{988E9BC8-C976-433C-83F6-D9283A0AC939}" presName="composite" presStyleCnt="0"/>
      <dgm:spPr/>
    </dgm:pt>
    <dgm:pt modelId="{56E09886-F617-4346-A978-97553C9642A9}" type="pres">
      <dgm:prSet presAssocID="{988E9BC8-C976-433C-83F6-D9283A0AC93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6A4A01-15A9-4AD9-BA34-F13836979668}" type="pres">
      <dgm:prSet presAssocID="{988E9BC8-C976-433C-83F6-D9283A0AC93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69DDD0-1D89-4EAC-8EC9-705CDE7AEAC5}" type="pres">
      <dgm:prSet presAssocID="{7B0C3121-1013-45A8-8FB5-CF930EBE4A6E}" presName="sp" presStyleCnt="0"/>
      <dgm:spPr/>
    </dgm:pt>
    <dgm:pt modelId="{DC8A25B2-0F39-4A52-BAB4-C838E09DD3E7}" type="pres">
      <dgm:prSet presAssocID="{B058C0B5-8A4F-402D-B74E-AE5CF9070714}" presName="composite" presStyleCnt="0"/>
      <dgm:spPr/>
    </dgm:pt>
    <dgm:pt modelId="{C4198A36-557F-4259-A591-251CD52E5737}" type="pres">
      <dgm:prSet presAssocID="{B058C0B5-8A4F-402D-B74E-AE5CF907071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3DEE93-6C71-41D6-9D41-3939A0AC7D2B}" type="pres">
      <dgm:prSet presAssocID="{B058C0B5-8A4F-402D-B74E-AE5CF907071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3625E9-E261-4FB2-B2EA-1A2D06CE50EB}" type="pres">
      <dgm:prSet presAssocID="{4B5977B4-0C50-46D5-AED2-EB9DE581E50C}" presName="sp" presStyleCnt="0"/>
      <dgm:spPr/>
    </dgm:pt>
    <dgm:pt modelId="{7A33A9ED-0523-4ED6-8F85-4B37F7FC4C73}" type="pres">
      <dgm:prSet presAssocID="{EB47D6B3-4E57-49B6-A006-C45BE7F8F986}" presName="composite" presStyleCnt="0"/>
      <dgm:spPr/>
    </dgm:pt>
    <dgm:pt modelId="{EEFDAA72-3AEE-43F7-B4FA-68DF4FB07FAB}" type="pres">
      <dgm:prSet presAssocID="{EB47D6B3-4E57-49B6-A006-C45BE7F8F98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8BC22E-B322-4128-A869-040F7EC57111}" type="pres">
      <dgm:prSet presAssocID="{EB47D6B3-4E57-49B6-A006-C45BE7F8F98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352A5E6-3F42-4971-BF43-8EA78CF47948}" type="presOf" srcId="{988E9BC8-C976-433C-83F6-D9283A0AC939}" destId="{56E09886-F617-4346-A978-97553C9642A9}" srcOrd="0" destOrd="0" presId="urn:microsoft.com/office/officeart/2005/8/layout/chevron2"/>
    <dgm:cxn modelId="{606BF8D5-A94E-4FBB-88F2-954434440033}" srcId="{988E9BC8-C976-433C-83F6-D9283A0AC939}" destId="{00BF35D0-33D3-4478-B3B7-C6DDF230F1AE}" srcOrd="0" destOrd="0" parTransId="{C7F10D5D-F820-4926-BB1D-0FDEF0401E28}" sibTransId="{B690FCE3-263F-4503-9DE5-BA9F2FB4BEB2}"/>
    <dgm:cxn modelId="{2382F664-7BBC-4F49-A039-C46D2BD84355}" srcId="{6F3AD4CA-2E05-4543-BD10-C2607FB8B7F7}" destId="{988E9BC8-C976-433C-83F6-D9283A0AC939}" srcOrd="0" destOrd="0" parTransId="{7602F23C-0CB9-4DA8-8050-8995D4C94D37}" sibTransId="{7B0C3121-1013-45A8-8FB5-CF930EBE4A6E}"/>
    <dgm:cxn modelId="{81484C6F-9626-48F2-B549-3BF3353C4494}" type="presOf" srcId="{3DFE8571-3777-4002-96BA-3322B38A6504}" destId="{B93DEE93-6C71-41D6-9D41-3939A0AC7D2B}" srcOrd="0" destOrd="0" presId="urn:microsoft.com/office/officeart/2005/8/layout/chevron2"/>
    <dgm:cxn modelId="{A0EE6D48-BD88-4F52-AAA8-4655C53979C2}" type="presOf" srcId="{6F3AD4CA-2E05-4543-BD10-C2607FB8B7F7}" destId="{ADF0D9BA-B3BE-40B2-A02D-16B904206653}" srcOrd="0" destOrd="0" presId="urn:microsoft.com/office/officeart/2005/8/layout/chevron2"/>
    <dgm:cxn modelId="{A51913D9-B947-48EF-BBB7-B452823A597C}" srcId="{B058C0B5-8A4F-402D-B74E-AE5CF9070714}" destId="{D057CF91-B797-46B4-8024-0D863245BC93}" srcOrd="2" destOrd="0" parTransId="{035BB5DA-8A21-4C0F-A5F0-0B65BB923FD3}" sibTransId="{2C9EE074-5204-4316-8BA1-3BD99D2C3AF3}"/>
    <dgm:cxn modelId="{E8B0281F-6D03-4D31-903E-3F0574041BE2}" type="presOf" srcId="{D057CF91-B797-46B4-8024-0D863245BC93}" destId="{B93DEE93-6C71-41D6-9D41-3939A0AC7D2B}" srcOrd="0" destOrd="2" presId="urn:microsoft.com/office/officeart/2005/8/layout/chevron2"/>
    <dgm:cxn modelId="{F125F81A-E0D1-4FFC-BE2A-3F4B6D3EF505}" srcId="{EB47D6B3-4E57-49B6-A006-C45BE7F8F986}" destId="{4D315439-F977-4FC1-82FC-EE6C6AF60B71}" srcOrd="0" destOrd="0" parTransId="{4F36C6A1-9A49-4CDE-9FFA-810A6F9868B8}" sibTransId="{F00D0465-D3A3-45DA-A652-5D8B7105CCF0}"/>
    <dgm:cxn modelId="{7A1025C8-F307-4E11-8B4E-306B82B2F046}" type="presOf" srcId="{6E67F5A1-9ABB-4983-AC68-A551F9BBEAD5}" destId="{B93DEE93-6C71-41D6-9D41-3939A0AC7D2B}" srcOrd="0" destOrd="1" presId="urn:microsoft.com/office/officeart/2005/8/layout/chevron2"/>
    <dgm:cxn modelId="{2AB4EBC5-74B1-4586-896D-63B800D41932}" type="presOf" srcId="{B058C0B5-8A4F-402D-B74E-AE5CF9070714}" destId="{C4198A36-557F-4259-A591-251CD52E5737}" srcOrd="0" destOrd="0" presId="urn:microsoft.com/office/officeart/2005/8/layout/chevron2"/>
    <dgm:cxn modelId="{D787A063-E2FF-4474-8FF9-FB2D102B65DF}" type="presOf" srcId="{A37F55C4-718B-4A31-9B51-BDF1718A2549}" destId="{278BC22E-B322-4128-A869-040F7EC57111}" srcOrd="0" destOrd="1" presId="urn:microsoft.com/office/officeart/2005/8/layout/chevron2"/>
    <dgm:cxn modelId="{3C79527E-D4F9-45A4-972B-04CB8C6D60A7}" srcId="{EB47D6B3-4E57-49B6-A006-C45BE7F8F986}" destId="{A37F55C4-718B-4A31-9B51-BDF1718A2549}" srcOrd="1" destOrd="0" parTransId="{E5EEC9B7-322D-4219-A95B-C272EFAC1146}" sibTransId="{3CE8FC6F-8B69-4EE6-93FC-AC1B41E44FAE}"/>
    <dgm:cxn modelId="{1D1ECBBD-1A7E-468F-A945-1D75B6E8298D}" srcId="{EB47D6B3-4E57-49B6-A006-C45BE7F8F986}" destId="{63C505F7-BECD-4E2E-AA0C-822108F757B7}" srcOrd="2" destOrd="0" parTransId="{1A276546-1252-45C3-AD1D-1C93A12FEB4B}" sibTransId="{882FCC77-F2A0-4580-A13A-3D2275E87F46}"/>
    <dgm:cxn modelId="{A41527F2-67B0-4FCC-9DD0-5F1F9CF98CF5}" srcId="{B058C0B5-8A4F-402D-B74E-AE5CF9070714}" destId="{3DFE8571-3777-4002-96BA-3322B38A6504}" srcOrd="0" destOrd="0" parTransId="{6DEDD388-CA94-4043-81FC-CE174D41B9E2}" sibTransId="{A2B78197-DE9C-4241-BF30-89B2273872FF}"/>
    <dgm:cxn modelId="{042C1825-36E5-49AE-AF3E-8B12B963742E}" srcId="{B058C0B5-8A4F-402D-B74E-AE5CF9070714}" destId="{6E67F5A1-9ABB-4983-AC68-A551F9BBEAD5}" srcOrd="1" destOrd="0" parTransId="{51CD3DE5-82B4-4F76-956E-A2A0461A6DF5}" sibTransId="{FFDE8328-1E56-4449-8F98-5A17A1C4043F}"/>
    <dgm:cxn modelId="{9E74471E-1D2A-4BBD-8438-A0E8A88E05C6}" type="presOf" srcId="{00BF35D0-33D3-4478-B3B7-C6DDF230F1AE}" destId="{C26A4A01-15A9-4AD9-BA34-F13836979668}" srcOrd="0" destOrd="0" presId="urn:microsoft.com/office/officeart/2005/8/layout/chevron2"/>
    <dgm:cxn modelId="{1CE91606-084E-448D-B67B-538CEB275E04}" type="presOf" srcId="{63C505F7-BECD-4E2E-AA0C-822108F757B7}" destId="{278BC22E-B322-4128-A869-040F7EC57111}" srcOrd="0" destOrd="2" presId="urn:microsoft.com/office/officeart/2005/8/layout/chevron2"/>
    <dgm:cxn modelId="{09DC6D7D-03CF-4C2F-99F3-B66719CAE9F1}" srcId="{6F3AD4CA-2E05-4543-BD10-C2607FB8B7F7}" destId="{EB47D6B3-4E57-49B6-A006-C45BE7F8F986}" srcOrd="2" destOrd="0" parTransId="{2FC9EFA4-5A5F-4139-8429-E11B0932805E}" sibTransId="{7EAE5E45-7631-4A12-9A65-530D27C816DC}"/>
    <dgm:cxn modelId="{3DEC41E3-611E-48FA-87CE-C4449F6CC486}" type="presOf" srcId="{EB47D6B3-4E57-49B6-A006-C45BE7F8F986}" destId="{EEFDAA72-3AEE-43F7-B4FA-68DF4FB07FAB}" srcOrd="0" destOrd="0" presId="urn:microsoft.com/office/officeart/2005/8/layout/chevron2"/>
    <dgm:cxn modelId="{83BDC381-FE2C-4940-BF4D-DF6526059D21}" srcId="{6F3AD4CA-2E05-4543-BD10-C2607FB8B7F7}" destId="{B058C0B5-8A4F-402D-B74E-AE5CF9070714}" srcOrd="1" destOrd="0" parTransId="{109AC934-8DF8-457E-B12C-B8A4A8FF2005}" sibTransId="{4B5977B4-0C50-46D5-AED2-EB9DE581E50C}"/>
    <dgm:cxn modelId="{80DF154E-DD67-43FF-AC99-AD518E966BBA}" type="presOf" srcId="{4D315439-F977-4FC1-82FC-EE6C6AF60B71}" destId="{278BC22E-B322-4128-A869-040F7EC57111}" srcOrd="0" destOrd="0" presId="urn:microsoft.com/office/officeart/2005/8/layout/chevron2"/>
    <dgm:cxn modelId="{9FA13265-7211-469D-B05C-D79E6A60F43D}" type="presParOf" srcId="{ADF0D9BA-B3BE-40B2-A02D-16B904206653}" destId="{53C9FCBC-A201-4428-B483-C81AD8DA8045}" srcOrd="0" destOrd="0" presId="urn:microsoft.com/office/officeart/2005/8/layout/chevron2"/>
    <dgm:cxn modelId="{FEE7C516-7AAB-45B2-BC78-423065D8C587}" type="presParOf" srcId="{53C9FCBC-A201-4428-B483-C81AD8DA8045}" destId="{56E09886-F617-4346-A978-97553C9642A9}" srcOrd="0" destOrd="0" presId="urn:microsoft.com/office/officeart/2005/8/layout/chevron2"/>
    <dgm:cxn modelId="{98FF45EC-0B30-41B4-BD4C-3D23AE4D34D3}" type="presParOf" srcId="{53C9FCBC-A201-4428-B483-C81AD8DA8045}" destId="{C26A4A01-15A9-4AD9-BA34-F13836979668}" srcOrd="1" destOrd="0" presId="urn:microsoft.com/office/officeart/2005/8/layout/chevron2"/>
    <dgm:cxn modelId="{D9D99245-B630-4A30-A8D8-8EFB6CDA4AEA}" type="presParOf" srcId="{ADF0D9BA-B3BE-40B2-A02D-16B904206653}" destId="{0E69DDD0-1D89-4EAC-8EC9-705CDE7AEAC5}" srcOrd="1" destOrd="0" presId="urn:microsoft.com/office/officeart/2005/8/layout/chevron2"/>
    <dgm:cxn modelId="{880CCCD0-9308-4E73-93BE-17B20899791C}" type="presParOf" srcId="{ADF0D9BA-B3BE-40B2-A02D-16B904206653}" destId="{DC8A25B2-0F39-4A52-BAB4-C838E09DD3E7}" srcOrd="2" destOrd="0" presId="urn:microsoft.com/office/officeart/2005/8/layout/chevron2"/>
    <dgm:cxn modelId="{AA88EC4D-2FC5-45D7-B643-74EBEF407C70}" type="presParOf" srcId="{DC8A25B2-0F39-4A52-BAB4-C838E09DD3E7}" destId="{C4198A36-557F-4259-A591-251CD52E5737}" srcOrd="0" destOrd="0" presId="urn:microsoft.com/office/officeart/2005/8/layout/chevron2"/>
    <dgm:cxn modelId="{0EB3C17E-0EFB-4472-ACF2-24B19B433AAB}" type="presParOf" srcId="{DC8A25B2-0F39-4A52-BAB4-C838E09DD3E7}" destId="{B93DEE93-6C71-41D6-9D41-3939A0AC7D2B}" srcOrd="1" destOrd="0" presId="urn:microsoft.com/office/officeart/2005/8/layout/chevron2"/>
    <dgm:cxn modelId="{75FB96EF-BEB7-432E-B7C2-9D1488FCFAF8}" type="presParOf" srcId="{ADF0D9BA-B3BE-40B2-A02D-16B904206653}" destId="{003625E9-E261-4FB2-B2EA-1A2D06CE50EB}" srcOrd="3" destOrd="0" presId="urn:microsoft.com/office/officeart/2005/8/layout/chevron2"/>
    <dgm:cxn modelId="{4D15FB67-CBA5-4D6E-B247-91E6CC802195}" type="presParOf" srcId="{ADF0D9BA-B3BE-40B2-A02D-16B904206653}" destId="{7A33A9ED-0523-4ED6-8F85-4B37F7FC4C73}" srcOrd="4" destOrd="0" presId="urn:microsoft.com/office/officeart/2005/8/layout/chevron2"/>
    <dgm:cxn modelId="{AE857F0D-1100-4CC3-8092-997900146DCF}" type="presParOf" srcId="{7A33A9ED-0523-4ED6-8F85-4B37F7FC4C73}" destId="{EEFDAA72-3AEE-43F7-B4FA-68DF4FB07FAB}" srcOrd="0" destOrd="0" presId="urn:microsoft.com/office/officeart/2005/8/layout/chevron2"/>
    <dgm:cxn modelId="{9794B4FC-E541-430C-B756-C2A635396241}" type="presParOf" srcId="{7A33A9ED-0523-4ED6-8F85-4B37F7FC4C73}" destId="{278BC22E-B322-4128-A869-040F7EC5711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0CEE81-80AF-4507-AFE1-00EAF5C377D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61D104-3752-49F4-9273-7CB1E17B1631}">
      <dgm:prSet phldrT="[Text]"/>
      <dgm:spPr/>
      <dgm:t>
        <a:bodyPr/>
        <a:lstStyle/>
        <a:p>
          <a:r>
            <a:rPr lang="en-US" dirty="0"/>
            <a:t>THAI PHỤ</a:t>
          </a:r>
        </a:p>
      </dgm:t>
    </dgm:pt>
    <dgm:pt modelId="{AF0E0EDE-DF6F-4740-938F-A84AA423FA55}" type="parTrans" cxnId="{B0922F30-6DEE-4F91-AB5E-60FD756A6CFB}">
      <dgm:prSet/>
      <dgm:spPr/>
      <dgm:t>
        <a:bodyPr/>
        <a:lstStyle/>
        <a:p>
          <a:endParaRPr lang="en-US"/>
        </a:p>
      </dgm:t>
    </dgm:pt>
    <dgm:pt modelId="{1BDE0AE4-493F-4F17-AFEF-82B553C57714}" type="sibTrans" cxnId="{B0922F30-6DEE-4F91-AB5E-60FD756A6CFB}">
      <dgm:prSet/>
      <dgm:spPr/>
      <dgm:t>
        <a:bodyPr/>
        <a:lstStyle/>
        <a:p>
          <a:endParaRPr lang="en-US"/>
        </a:p>
      </dgm:t>
    </dgm:pt>
    <dgm:pt modelId="{9AF8B824-79A9-4B2A-B1D5-1E8800E8DFD5}">
      <dgm:prSet phldrT="[Text]" custT="1"/>
      <dgm:spPr/>
      <dgm:t>
        <a:bodyPr/>
        <a:lstStyle/>
        <a:p>
          <a:r>
            <a:rPr lang="en-US" sz="18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Lớn</a:t>
          </a:r>
          <a:r>
            <a: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tuổi</a:t>
          </a:r>
          <a:r>
            <a: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18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nhiều</a:t>
          </a:r>
          <a:r>
            <a: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con.</a:t>
          </a:r>
        </a:p>
      </dgm:t>
    </dgm:pt>
    <dgm:pt modelId="{EFB31BD5-EF5F-485F-B5E4-EC9220F65DB2}" type="parTrans" cxnId="{3AC79494-E2A4-4CA8-AF3F-C0442BBC76BB}">
      <dgm:prSet/>
      <dgm:spPr/>
      <dgm:t>
        <a:bodyPr/>
        <a:lstStyle/>
        <a:p>
          <a:endParaRPr lang="en-US"/>
        </a:p>
      </dgm:t>
    </dgm:pt>
    <dgm:pt modelId="{A8E718FB-293C-4458-918B-7D74340D1563}" type="sibTrans" cxnId="{3AC79494-E2A4-4CA8-AF3F-C0442BBC76BB}">
      <dgm:prSet/>
      <dgm:spPr/>
      <dgm:t>
        <a:bodyPr/>
        <a:lstStyle/>
        <a:p>
          <a:endParaRPr lang="en-US"/>
        </a:p>
      </dgm:t>
    </dgm:pt>
    <dgm:pt modelId="{72950248-9E3F-45DD-80E5-426D2293F84A}">
      <dgm:prSet phldrT="[Text]"/>
      <dgm:spPr/>
      <dgm:t>
        <a:bodyPr/>
        <a:lstStyle/>
        <a:p>
          <a:r>
            <a:rPr lang="en-US" dirty="0" err="1"/>
            <a:t>TiỀN</a:t>
          </a:r>
          <a:r>
            <a:rPr lang="en-US" dirty="0"/>
            <a:t> SỬ ĐTĐ</a:t>
          </a:r>
        </a:p>
      </dgm:t>
    </dgm:pt>
    <dgm:pt modelId="{B66FCAE6-CE7F-4274-985F-CE246ADA4EB8}" type="parTrans" cxnId="{EB84F0B2-6773-4CE5-9022-853658D18574}">
      <dgm:prSet/>
      <dgm:spPr/>
      <dgm:t>
        <a:bodyPr/>
        <a:lstStyle/>
        <a:p>
          <a:endParaRPr lang="en-US"/>
        </a:p>
      </dgm:t>
    </dgm:pt>
    <dgm:pt modelId="{4B81B8E4-7975-437A-A51A-DCEC2D42CAAD}" type="sibTrans" cxnId="{EB84F0B2-6773-4CE5-9022-853658D18574}">
      <dgm:prSet/>
      <dgm:spPr/>
      <dgm:t>
        <a:bodyPr/>
        <a:lstStyle/>
        <a:p>
          <a:endParaRPr lang="en-US"/>
        </a:p>
      </dgm:t>
    </dgm:pt>
    <dgm:pt modelId="{637AE570-BA66-460A-90EB-0A8550217D41}">
      <dgm:prSet phldrT="[Text]"/>
      <dgm:spPr/>
      <dgm:t>
        <a:bodyPr/>
        <a:lstStyle/>
        <a:p>
          <a:r>
            <a:rPr lang="en-US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Gia</a:t>
          </a:r>
          <a:r>
            <a: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đình</a:t>
          </a:r>
          <a:r>
            <a: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có</a:t>
          </a:r>
          <a:r>
            <a: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người</a:t>
          </a:r>
          <a:r>
            <a: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mắc</a:t>
          </a:r>
          <a:r>
            <a: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ĐTĐ </a:t>
          </a:r>
          <a:r>
            <a:rPr lang="en-US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thế</a:t>
          </a:r>
          <a:r>
            <a: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hệ</a:t>
          </a:r>
          <a:r>
            <a: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thứ</a:t>
          </a:r>
          <a:r>
            <a: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nhất</a:t>
          </a:r>
          <a:endParaRPr lang="en-US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7C267010-915A-4E12-BC67-CC03F263984C}" type="parTrans" cxnId="{3E773C92-7D8C-4B87-8F6C-0749C769B612}">
      <dgm:prSet/>
      <dgm:spPr/>
      <dgm:t>
        <a:bodyPr/>
        <a:lstStyle/>
        <a:p>
          <a:endParaRPr lang="en-US"/>
        </a:p>
      </dgm:t>
    </dgm:pt>
    <dgm:pt modelId="{4EE3E6CB-F2F8-4B5A-A6CF-2B72A989E01C}" type="sibTrans" cxnId="{3E773C92-7D8C-4B87-8F6C-0749C769B612}">
      <dgm:prSet/>
      <dgm:spPr/>
      <dgm:t>
        <a:bodyPr/>
        <a:lstStyle/>
        <a:p>
          <a:endParaRPr lang="en-US"/>
        </a:p>
      </dgm:t>
    </dgm:pt>
    <dgm:pt modelId="{415BB4D1-24C7-49B5-AC9F-6BE0F71E3CAA}">
      <dgm:prSet phldrT="[Text]"/>
      <dgm:spPr/>
      <dgm:t>
        <a:bodyPr/>
        <a:lstStyle/>
        <a:p>
          <a:r>
            <a:rPr lang="en-US" dirty="0" err="1"/>
            <a:t>TiỀN</a:t>
          </a:r>
          <a:r>
            <a:rPr lang="en-US" dirty="0"/>
            <a:t> SỬ SẢN KHOA</a:t>
          </a:r>
        </a:p>
      </dgm:t>
    </dgm:pt>
    <dgm:pt modelId="{81BE4BD5-036F-45A2-8FBC-0556001637FE}" type="parTrans" cxnId="{094A5E37-877D-4075-B576-AE675B88971E}">
      <dgm:prSet/>
      <dgm:spPr/>
      <dgm:t>
        <a:bodyPr/>
        <a:lstStyle/>
        <a:p>
          <a:endParaRPr lang="en-US"/>
        </a:p>
      </dgm:t>
    </dgm:pt>
    <dgm:pt modelId="{28EF2AA8-9BD1-4947-8D2A-59DAD7F65DED}" type="sibTrans" cxnId="{094A5E37-877D-4075-B576-AE675B88971E}">
      <dgm:prSet/>
      <dgm:spPr/>
      <dgm:t>
        <a:bodyPr/>
        <a:lstStyle/>
        <a:p>
          <a:endParaRPr lang="en-US"/>
        </a:p>
      </dgm:t>
    </dgm:pt>
    <dgm:pt modelId="{F95077D9-515D-41A1-9F97-B8CB5D14F32E}">
      <dgm:prSet phldrT="[Text]"/>
      <dgm:spPr/>
      <dgm:t>
        <a:bodyPr/>
        <a:lstStyle/>
        <a:p>
          <a:r>
            <a:rPr lang="en-US" dirty="0">
              <a:solidFill>
                <a:srgbClr val="002060"/>
              </a:solidFill>
            </a:rPr>
            <a:t>Thai </a:t>
          </a:r>
          <a:r>
            <a:rPr lang="en-US" dirty="0" err="1">
              <a:solidFill>
                <a:srgbClr val="002060"/>
              </a:solidFill>
            </a:rPr>
            <a:t>lưu</a:t>
          </a:r>
          <a:r>
            <a:rPr lang="en-US" dirty="0">
              <a:solidFill>
                <a:srgbClr val="002060"/>
              </a:solidFill>
            </a:rPr>
            <a:t>, </a:t>
          </a:r>
          <a:r>
            <a:rPr lang="en-US" dirty="0" err="1">
              <a:solidFill>
                <a:srgbClr val="002060"/>
              </a:solidFill>
            </a:rPr>
            <a:t>sinh</a:t>
          </a:r>
          <a:r>
            <a:rPr lang="en-US" dirty="0">
              <a:solidFill>
                <a:srgbClr val="002060"/>
              </a:solidFill>
            </a:rPr>
            <a:t> con to: &gt;=4kg.</a:t>
          </a:r>
        </a:p>
      </dgm:t>
    </dgm:pt>
    <dgm:pt modelId="{29074417-776F-42B2-B28E-1DD2787FBEC1}" type="parTrans" cxnId="{CF4B6882-B106-4D98-9F65-D15BECB28E3C}">
      <dgm:prSet/>
      <dgm:spPr/>
      <dgm:t>
        <a:bodyPr/>
        <a:lstStyle/>
        <a:p>
          <a:endParaRPr lang="en-US"/>
        </a:p>
      </dgm:t>
    </dgm:pt>
    <dgm:pt modelId="{3A5DC3B8-A979-41C7-87AF-F15D215D9FC7}" type="sibTrans" cxnId="{CF4B6882-B106-4D98-9F65-D15BECB28E3C}">
      <dgm:prSet/>
      <dgm:spPr/>
      <dgm:t>
        <a:bodyPr/>
        <a:lstStyle/>
        <a:p>
          <a:endParaRPr lang="en-US"/>
        </a:p>
      </dgm:t>
    </dgm:pt>
    <dgm:pt modelId="{8290D666-AD93-4CF4-8F97-B8AFE15BE30B}">
      <dgm:prSet phldrT="[Text]"/>
      <dgm:spPr/>
      <dgm:t>
        <a:bodyPr/>
        <a:lstStyle/>
        <a:p>
          <a:r>
            <a:rPr lang="en-US" dirty="0"/>
            <a:t>CÁC YẾU TỐ TRONG THAI KỲ</a:t>
          </a:r>
        </a:p>
      </dgm:t>
    </dgm:pt>
    <dgm:pt modelId="{69FE40A8-1981-48E0-B0BC-FD9F8AD6C2FD}" type="parTrans" cxnId="{64991D74-1678-46FF-84AA-A5B693055DD3}">
      <dgm:prSet/>
      <dgm:spPr/>
      <dgm:t>
        <a:bodyPr/>
        <a:lstStyle/>
        <a:p>
          <a:endParaRPr lang="en-US"/>
        </a:p>
      </dgm:t>
    </dgm:pt>
    <dgm:pt modelId="{5B8574BD-12C9-44DB-8479-4B78F51F3CD7}" type="sibTrans" cxnId="{64991D74-1678-46FF-84AA-A5B693055DD3}">
      <dgm:prSet/>
      <dgm:spPr/>
      <dgm:t>
        <a:bodyPr/>
        <a:lstStyle/>
        <a:p>
          <a:endParaRPr lang="en-US"/>
        </a:p>
      </dgm:t>
    </dgm:pt>
    <dgm:pt modelId="{F625FF5D-FE82-456F-AC40-C987C9AFB2CF}">
      <dgm:prSet phldrT="[Text]" custT="1"/>
      <dgm:spPr/>
      <dgm:t>
        <a:bodyPr/>
        <a:lstStyle/>
        <a:p>
          <a:r>
            <a:rPr lang="en-US" sz="18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Tăng</a:t>
          </a:r>
          <a:r>
            <a: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cân</a:t>
          </a:r>
          <a:r>
            <a: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quá</a:t>
          </a:r>
          <a:r>
            <a: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mức</a:t>
          </a:r>
          <a:r>
            <a: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trong</a:t>
          </a:r>
          <a:r>
            <a: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thai</a:t>
          </a:r>
          <a:r>
            <a: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kì</a:t>
          </a:r>
          <a:r>
            <a: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. </a:t>
          </a:r>
        </a:p>
      </dgm:t>
    </dgm:pt>
    <dgm:pt modelId="{1B4AE14F-A687-4184-8C30-F598FC1F5DFA}" type="parTrans" cxnId="{DEFFFAE8-8089-42AB-849F-A584D371C572}">
      <dgm:prSet/>
      <dgm:spPr/>
      <dgm:t>
        <a:bodyPr/>
        <a:lstStyle/>
        <a:p>
          <a:endParaRPr lang="en-US"/>
        </a:p>
      </dgm:t>
    </dgm:pt>
    <dgm:pt modelId="{6E254FE5-AE58-4857-9782-28FAB9314C59}" type="sibTrans" cxnId="{DEFFFAE8-8089-42AB-849F-A584D371C572}">
      <dgm:prSet/>
      <dgm:spPr/>
      <dgm:t>
        <a:bodyPr/>
        <a:lstStyle/>
        <a:p>
          <a:endParaRPr lang="en-US"/>
        </a:p>
      </dgm:t>
    </dgm:pt>
    <dgm:pt modelId="{6D1F6C3D-A6E2-4865-8F70-7D4E085D130F}">
      <dgm:prSet phldrT="[Text]" custT="1"/>
      <dgm:spPr/>
      <dgm:t>
        <a:bodyPr/>
        <a:lstStyle/>
        <a:p>
          <a:r>
            <a:rPr lang="en-US" sz="18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Hội</a:t>
          </a:r>
          <a:r>
            <a: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buồng</a:t>
          </a:r>
          <a:r>
            <a: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trứng</a:t>
          </a:r>
          <a:r>
            <a: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đa</a:t>
          </a:r>
          <a:r>
            <a: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nang</a:t>
          </a:r>
          <a:endParaRPr lang="en-US" sz="18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D2488510-7967-4FEC-ABB6-97EAD8B791BF}" type="parTrans" cxnId="{21611C07-7CDC-4CA2-8160-8D737408F102}">
      <dgm:prSet/>
      <dgm:spPr/>
      <dgm:t>
        <a:bodyPr/>
        <a:lstStyle/>
        <a:p>
          <a:endParaRPr lang="en-US"/>
        </a:p>
      </dgm:t>
    </dgm:pt>
    <dgm:pt modelId="{835E194A-76C6-4569-BDDD-9DB555D595A4}" type="sibTrans" cxnId="{21611C07-7CDC-4CA2-8160-8D737408F102}">
      <dgm:prSet/>
      <dgm:spPr/>
      <dgm:t>
        <a:bodyPr/>
        <a:lstStyle/>
        <a:p>
          <a:endParaRPr lang="en-US"/>
        </a:p>
      </dgm:t>
    </dgm:pt>
    <dgm:pt modelId="{F090FC65-EBDC-4BE3-A68E-7917936DACA4}">
      <dgm:prSet phldrT="[Text]"/>
      <dgm:spPr/>
      <dgm:t>
        <a:bodyPr/>
        <a:lstStyle/>
        <a:p>
          <a:r>
            <a:rPr lang="en-US" dirty="0">
              <a:solidFill>
                <a:srgbClr val="002060"/>
              </a:solidFill>
            </a:rPr>
            <a:t>ĐTĐ </a:t>
          </a:r>
          <a:r>
            <a:rPr lang="en-US" dirty="0" err="1">
              <a:solidFill>
                <a:srgbClr val="002060"/>
              </a:solidFill>
            </a:rPr>
            <a:t>thai</a:t>
          </a:r>
          <a:r>
            <a:rPr lang="en-US" dirty="0">
              <a:solidFill>
                <a:srgbClr val="002060"/>
              </a:solidFill>
            </a:rPr>
            <a:t> </a:t>
          </a:r>
          <a:r>
            <a:rPr lang="en-US" dirty="0" err="1">
              <a:solidFill>
                <a:srgbClr val="002060"/>
              </a:solidFill>
            </a:rPr>
            <a:t>kì</a:t>
          </a:r>
          <a:r>
            <a:rPr lang="en-US" dirty="0">
              <a:solidFill>
                <a:srgbClr val="002060"/>
              </a:solidFill>
            </a:rPr>
            <a:t> </a:t>
          </a:r>
          <a:r>
            <a:rPr lang="en-US" dirty="0" err="1">
              <a:solidFill>
                <a:srgbClr val="002060"/>
              </a:solidFill>
            </a:rPr>
            <a:t>trong</a:t>
          </a:r>
          <a:r>
            <a:rPr lang="en-US" dirty="0">
              <a:solidFill>
                <a:srgbClr val="002060"/>
              </a:solidFill>
            </a:rPr>
            <a:t> </a:t>
          </a:r>
          <a:r>
            <a:rPr lang="en-US" dirty="0" err="1">
              <a:solidFill>
                <a:srgbClr val="002060"/>
              </a:solidFill>
            </a:rPr>
            <a:t>lần</a:t>
          </a:r>
          <a:r>
            <a:rPr lang="en-US" dirty="0">
              <a:solidFill>
                <a:srgbClr val="002060"/>
              </a:solidFill>
            </a:rPr>
            <a:t> </a:t>
          </a:r>
          <a:r>
            <a:rPr lang="en-US" dirty="0" err="1">
              <a:solidFill>
                <a:srgbClr val="002060"/>
              </a:solidFill>
            </a:rPr>
            <a:t>sinh</a:t>
          </a:r>
          <a:r>
            <a:rPr lang="en-US" dirty="0">
              <a:solidFill>
                <a:srgbClr val="002060"/>
              </a:solidFill>
            </a:rPr>
            <a:t> </a:t>
          </a:r>
          <a:r>
            <a:rPr lang="en-US" dirty="0" err="1">
              <a:solidFill>
                <a:srgbClr val="002060"/>
              </a:solidFill>
            </a:rPr>
            <a:t>tr</a:t>
          </a:r>
          <a:r>
            <a:rPr lang="vi-VN" dirty="0">
              <a:solidFill>
                <a:srgbClr val="002060"/>
              </a:solidFill>
            </a:rPr>
            <a:t>ư</a:t>
          </a:r>
          <a:r>
            <a:rPr lang="en-US" dirty="0" err="1">
              <a:solidFill>
                <a:srgbClr val="002060"/>
              </a:solidFill>
            </a:rPr>
            <a:t>ớc</a:t>
          </a:r>
          <a:endParaRPr lang="en-US" dirty="0">
            <a:solidFill>
              <a:srgbClr val="002060"/>
            </a:solidFill>
          </a:endParaRPr>
        </a:p>
      </dgm:t>
    </dgm:pt>
    <dgm:pt modelId="{D4A88CA0-D3DD-4234-BAE7-7ABD95683C51}" type="parTrans" cxnId="{D798BCBA-9FFD-4439-A634-21967039CDF2}">
      <dgm:prSet/>
      <dgm:spPr/>
      <dgm:t>
        <a:bodyPr/>
        <a:lstStyle/>
        <a:p>
          <a:endParaRPr lang="en-US"/>
        </a:p>
      </dgm:t>
    </dgm:pt>
    <dgm:pt modelId="{BB005439-FE97-431A-AEDE-51A6978A8629}" type="sibTrans" cxnId="{D798BCBA-9FFD-4439-A634-21967039CDF2}">
      <dgm:prSet/>
      <dgm:spPr/>
      <dgm:t>
        <a:bodyPr/>
        <a:lstStyle/>
        <a:p>
          <a:endParaRPr lang="en-US"/>
        </a:p>
      </dgm:t>
    </dgm:pt>
    <dgm:pt modelId="{A861E26E-76AA-4622-993D-D28FC40B7BDC}" type="pres">
      <dgm:prSet presAssocID="{B30CEE81-80AF-4507-AFE1-00EAF5C377D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0CC0CC2-946C-4C51-8A24-1531B2C7CE83}" type="pres">
      <dgm:prSet presAssocID="{9461D104-3752-49F4-9273-7CB1E17B1631}" presName="linNode" presStyleCnt="0"/>
      <dgm:spPr/>
    </dgm:pt>
    <dgm:pt modelId="{EDD5C48D-7935-432A-B41D-B4C6355C4EB4}" type="pres">
      <dgm:prSet presAssocID="{9461D104-3752-49F4-9273-7CB1E17B1631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F68E7B-E985-4822-A351-3C0F6B7BA36C}" type="pres">
      <dgm:prSet presAssocID="{9461D104-3752-49F4-9273-7CB1E17B1631}" presName="descendantText" presStyleLbl="alignAccFollowNode1" presStyleIdx="0" presStyleCnt="3" custScaleY="112981" custLinFactNeighborX="694" custLinFactNeighborY="34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E47898-70ED-4A84-ABD0-7E7385F2D45C}" type="pres">
      <dgm:prSet presAssocID="{1BDE0AE4-493F-4F17-AFEF-82B553C57714}" presName="sp" presStyleCnt="0"/>
      <dgm:spPr/>
    </dgm:pt>
    <dgm:pt modelId="{45994816-30D8-47B6-8BAE-789759F7E412}" type="pres">
      <dgm:prSet presAssocID="{72950248-9E3F-45DD-80E5-426D2293F84A}" presName="linNode" presStyleCnt="0"/>
      <dgm:spPr/>
    </dgm:pt>
    <dgm:pt modelId="{DC452112-DA5C-49CB-B79B-124EE5ECF697}" type="pres">
      <dgm:prSet presAssocID="{72950248-9E3F-45DD-80E5-426D2293F84A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59F6D5-AA7C-45D1-A259-083006DBBD60}" type="pres">
      <dgm:prSet presAssocID="{72950248-9E3F-45DD-80E5-426D2293F84A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406254-99B1-41E7-B4D9-B091C4CA3BE7}" type="pres">
      <dgm:prSet presAssocID="{4B81B8E4-7975-437A-A51A-DCEC2D42CAAD}" presName="sp" presStyleCnt="0"/>
      <dgm:spPr/>
    </dgm:pt>
    <dgm:pt modelId="{FDC0F548-02B4-40F7-8779-BEA7A525AA61}" type="pres">
      <dgm:prSet presAssocID="{415BB4D1-24C7-49B5-AC9F-6BE0F71E3CAA}" presName="linNode" presStyleCnt="0"/>
      <dgm:spPr/>
    </dgm:pt>
    <dgm:pt modelId="{02927627-6420-439A-B9DE-73B11AABF6D4}" type="pres">
      <dgm:prSet presAssocID="{415BB4D1-24C7-49B5-AC9F-6BE0F71E3CAA}" presName="parentText" presStyleLbl="node1" presStyleIdx="2" presStyleCnt="4" custLinFactNeighborY="9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A05A30-2DAA-4F68-AEB9-4235A63CEB44}" type="pres">
      <dgm:prSet presAssocID="{415BB4D1-24C7-49B5-AC9F-6BE0F71E3CAA}" presName="descendantText" presStyleLbl="alignAccFollowNode1" presStyleIdx="2" presStyleCnt="3" custLinFactNeighborX="-2778" custLinFactNeighborY="-26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F0DAD6-E36B-47F1-853D-BCD2CA4AA718}" type="pres">
      <dgm:prSet presAssocID="{28EF2AA8-9BD1-4947-8D2A-59DAD7F65DED}" presName="sp" presStyleCnt="0"/>
      <dgm:spPr/>
    </dgm:pt>
    <dgm:pt modelId="{F87522FF-73CA-42EC-8FCD-DAFB7B420803}" type="pres">
      <dgm:prSet presAssocID="{8290D666-AD93-4CF4-8F97-B8AFE15BE30B}" presName="linNode" presStyleCnt="0"/>
      <dgm:spPr/>
    </dgm:pt>
    <dgm:pt modelId="{E057C36D-3FB5-4FD4-A180-35ED26E0C413}" type="pres">
      <dgm:prSet presAssocID="{8290D666-AD93-4CF4-8F97-B8AFE15BE30B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98BCBA-9FFD-4439-A634-21967039CDF2}" srcId="{415BB4D1-24C7-49B5-AC9F-6BE0F71E3CAA}" destId="{F090FC65-EBDC-4BE3-A68E-7917936DACA4}" srcOrd="1" destOrd="0" parTransId="{D4A88CA0-D3DD-4234-BAE7-7ABD95683C51}" sibTransId="{BB005439-FE97-431A-AEDE-51A6978A8629}"/>
    <dgm:cxn modelId="{3AF98D1D-B450-4400-A5A6-5A424020A82A}" type="presOf" srcId="{F090FC65-EBDC-4BE3-A68E-7917936DACA4}" destId="{FCA05A30-2DAA-4F68-AEB9-4235A63CEB44}" srcOrd="0" destOrd="1" presId="urn:microsoft.com/office/officeart/2005/8/layout/vList5"/>
    <dgm:cxn modelId="{64991D74-1678-46FF-84AA-A5B693055DD3}" srcId="{B30CEE81-80AF-4507-AFE1-00EAF5C377D3}" destId="{8290D666-AD93-4CF4-8F97-B8AFE15BE30B}" srcOrd="3" destOrd="0" parTransId="{69FE40A8-1981-48E0-B0BC-FD9F8AD6C2FD}" sibTransId="{5B8574BD-12C9-44DB-8479-4B78F51F3CD7}"/>
    <dgm:cxn modelId="{54483334-7223-4F64-8B2B-BF30C472F8B9}" type="presOf" srcId="{72950248-9E3F-45DD-80E5-426D2293F84A}" destId="{DC452112-DA5C-49CB-B79B-124EE5ECF697}" srcOrd="0" destOrd="0" presId="urn:microsoft.com/office/officeart/2005/8/layout/vList5"/>
    <dgm:cxn modelId="{4D17CB16-F265-4027-8EA3-C7B021013A40}" type="presOf" srcId="{6D1F6C3D-A6E2-4865-8F70-7D4E085D130F}" destId="{25F68E7B-E985-4822-A351-3C0F6B7BA36C}" srcOrd="0" destOrd="1" presId="urn:microsoft.com/office/officeart/2005/8/layout/vList5"/>
    <dgm:cxn modelId="{DEFFFAE8-8089-42AB-849F-A584D371C572}" srcId="{9461D104-3752-49F4-9273-7CB1E17B1631}" destId="{F625FF5D-FE82-456F-AC40-C987C9AFB2CF}" srcOrd="2" destOrd="0" parTransId="{1B4AE14F-A687-4184-8C30-F598FC1F5DFA}" sibTransId="{6E254FE5-AE58-4857-9782-28FAB9314C59}"/>
    <dgm:cxn modelId="{CF4B6882-B106-4D98-9F65-D15BECB28E3C}" srcId="{415BB4D1-24C7-49B5-AC9F-6BE0F71E3CAA}" destId="{F95077D9-515D-41A1-9F97-B8CB5D14F32E}" srcOrd="0" destOrd="0" parTransId="{29074417-776F-42B2-B28E-1DD2787FBEC1}" sibTransId="{3A5DC3B8-A979-41C7-87AF-F15D215D9FC7}"/>
    <dgm:cxn modelId="{094A5E37-877D-4075-B576-AE675B88971E}" srcId="{B30CEE81-80AF-4507-AFE1-00EAF5C377D3}" destId="{415BB4D1-24C7-49B5-AC9F-6BE0F71E3CAA}" srcOrd="2" destOrd="0" parTransId="{81BE4BD5-036F-45A2-8FBC-0556001637FE}" sibTransId="{28EF2AA8-9BD1-4947-8D2A-59DAD7F65DED}"/>
    <dgm:cxn modelId="{44669D70-64F0-471F-A495-5F2483B0AE26}" type="presOf" srcId="{F95077D9-515D-41A1-9F97-B8CB5D14F32E}" destId="{FCA05A30-2DAA-4F68-AEB9-4235A63CEB44}" srcOrd="0" destOrd="0" presId="urn:microsoft.com/office/officeart/2005/8/layout/vList5"/>
    <dgm:cxn modelId="{102E6067-9BC5-45DF-B8B0-FF54A991C411}" type="presOf" srcId="{B30CEE81-80AF-4507-AFE1-00EAF5C377D3}" destId="{A861E26E-76AA-4622-993D-D28FC40B7BDC}" srcOrd="0" destOrd="0" presId="urn:microsoft.com/office/officeart/2005/8/layout/vList5"/>
    <dgm:cxn modelId="{B0922F30-6DEE-4F91-AB5E-60FD756A6CFB}" srcId="{B30CEE81-80AF-4507-AFE1-00EAF5C377D3}" destId="{9461D104-3752-49F4-9273-7CB1E17B1631}" srcOrd="0" destOrd="0" parTransId="{AF0E0EDE-DF6F-4740-938F-A84AA423FA55}" sibTransId="{1BDE0AE4-493F-4F17-AFEF-82B553C57714}"/>
    <dgm:cxn modelId="{21611C07-7CDC-4CA2-8160-8D737408F102}" srcId="{9461D104-3752-49F4-9273-7CB1E17B1631}" destId="{6D1F6C3D-A6E2-4865-8F70-7D4E085D130F}" srcOrd="1" destOrd="0" parTransId="{D2488510-7967-4FEC-ABB6-97EAD8B791BF}" sibTransId="{835E194A-76C6-4569-BDDD-9DB555D595A4}"/>
    <dgm:cxn modelId="{EB84F0B2-6773-4CE5-9022-853658D18574}" srcId="{B30CEE81-80AF-4507-AFE1-00EAF5C377D3}" destId="{72950248-9E3F-45DD-80E5-426D2293F84A}" srcOrd="1" destOrd="0" parTransId="{B66FCAE6-CE7F-4274-985F-CE246ADA4EB8}" sibTransId="{4B81B8E4-7975-437A-A51A-DCEC2D42CAAD}"/>
    <dgm:cxn modelId="{3E773C92-7D8C-4B87-8F6C-0749C769B612}" srcId="{72950248-9E3F-45DD-80E5-426D2293F84A}" destId="{637AE570-BA66-460A-90EB-0A8550217D41}" srcOrd="0" destOrd="0" parTransId="{7C267010-915A-4E12-BC67-CC03F263984C}" sibTransId="{4EE3E6CB-F2F8-4B5A-A6CF-2B72A989E01C}"/>
    <dgm:cxn modelId="{704F98FE-AB61-4385-A540-6C00E4C26B70}" type="presOf" srcId="{8290D666-AD93-4CF4-8F97-B8AFE15BE30B}" destId="{E057C36D-3FB5-4FD4-A180-35ED26E0C413}" srcOrd="0" destOrd="0" presId="urn:microsoft.com/office/officeart/2005/8/layout/vList5"/>
    <dgm:cxn modelId="{3AC79494-E2A4-4CA8-AF3F-C0442BBC76BB}" srcId="{9461D104-3752-49F4-9273-7CB1E17B1631}" destId="{9AF8B824-79A9-4B2A-B1D5-1E8800E8DFD5}" srcOrd="0" destOrd="0" parTransId="{EFB31BD5-EF5F-485F-B5E4-EC9220F65DB2}" sibTransId="{A8E718FB-293C-4458-918B-7D74340D1563}"/>
    <dgm:cxn modelId="{CDF0E820-7240-417A-84E6-A5DAFEDA950D}" type="presOf" srcId="{415BB4D1-24C7-49B5-AC9F-6BE0F71E3CAA}" destId="{02927627-6420-439A-B9DE-73B11AABF6D4}" srcOrd="0" destOrd="0" presId="urn:microsoft.com/office/officeart/2005/8/layout/vList5"/>
    <dgm:cxn modelId="{94E199F4-FA1F-470A-B4C5-7A951036B90F}" type="presOf" srcId="{9461D104-3752-49F4-9273-7CB1E17B1631}" destId="{EDD5C48D-7935-432A-B41D-B4C6355C4EB4}" srcOrd="0" destOrd="0" presId="urn:microsoft.com/office/officeart/2005/8/layout/vList5"/>
    <dgm:cxn modelId="{0E69A486-32AD-4C9D-B8CF-52EDADA397E2}" type="presOf" srcId="{637AE570-BA66-460A-90EB-0A8550217D41}" destId="{1259F6D5-AA7C-45D1-A259-083006DBBD60}" srcOrd="0" destOrd="0" presId="urn:microsoft.com/office/officeart/2005/8/layout/vList5"/>
    <dgm:cxn modelId="{80A982F6-1013-47C1-9530-3173D773A3A9}" type="presOf" srcId="{F625FF5D-FE82-456F-AC40-C987C9AFB2CF}" destId="{25F68E7B-E985-4822-A351-3C0F6B7BA36C}" srcOrd="0" destOrd="2" presId="urn:microsoft.com/office/officeart/2005/8/layout/vList5"/>
    <dgm:cxn modelId="{3DA4DA52-F197-4031-9A06-296E44DB8E90}" type="presOf" srcId="{9AF8B824-79A9-4B2A-B1D5-1E8800E8DFD5}" destId="{25F68E7B-E985-4822-A351-3C0F6B7BA36C}" srcOrd="0" destOrd="0" presId="urn:microsoft.com/office/officeart/2005/8/layout/vList5"/>
    <dgm:cxn modelId="{3E290113-003C-40BB-9644-19B8EF55761A}" type="presParOf" srcId="{A861E26E-76AA-4622-993D-D28FC40B7BDC}" destId="{C0CC0CC2-946C-4C51-8A24-1531B2C7CE83}" srcOrd="0" destOrd="0" presId="urn:microsoft.com/office/officeart/2005/8/layout/vList5"/>
    <dgm:cxn modelId="{C683869C-154C-49C1-BA78-7EFCB723DDD4}" type="presParOf" srcId="{C0CC0CC2-946C-4C51-8A24-1531B2C7CE83}" destId="{EDD5C48D-7935-432A-B41D-B4C6355C4EB4}" srcOrd="0" destOrd="0" presId="urn:microsoft.com/office/officeart/2005/8/layout/vList5"/>
    <dgm:cxn modelId="{DA191EBB-2998-421B-98C4-95473AC5D739}" type="presParOf" srcId="{C0CC0CC2-946C-4C51-8A24-1531B2C7CE83}" destId="{25F68E7B-E985-4822-A351-3C0F6B7BA36C}" srcOrd="1" destOrd="0" presId="urn:microsoft.com/office/officeart/2005/8/layout/vList5"/>
    <dgm:cxn modelId="{75CFBE03-D625-47E7-969A-5CEF6AF3A5BC}" type="presParOf" srcId="{A861E26E-76AA-4622-993D-D28FC40B7BDC}" destId="{53E47898-70ED-4A84-ABD0-7E7385F2D45C}" srcOrd="1" destOrd="0" presId="urn:microsoft.com/office/officeart/2005/8/layout/vList5"/>
    <dgm:cxn modelId="{66208F8B-7F91-45CC-BB15-B552F9270FAE}" type="presParOf" srcId="{A861E26E-76AA-4622-993D-D28FC40B7BDC}" destId="{45994816-30D8-47B6-8BAE-789759F7E412}" srcOrd="2" destOrd="0" presId="urn:microsoft.com/office/officeart/2005/8/layout/vList5"/>
    <dgm:cxn modelId="{B59337B4-9BB6-4B23-AB48-A168415E919F}" type="presParOf" srcId="{45994816-30D8-47B6-8BAE-789759F7E412}" destId="{DC452112-DA5C-49CB-B79B-124EE5ECF697}" srcOrd="0" destOrd="0" presId="urn:microsoft.com/office/officeart/2005/8/layout/vList5"/>
    <dgm:cxn modelId="{4F87D02D-E72F-48ED-964B-4428F0E2D417}" type="presParOf" srcId="{45994816-30D8-47B6-8BAE-789759F7E412}" destId="{1259F6D5-AA7C-45D1-A259-083006DBBD60}" srcOrd="1" destOrd="0" presId="urn:microsoft.com/office/officeart/2005/8/layout/vList5"/>
    <dgm:cxn modelId="{F5D8C43D-39CF-456A-A836-E101AB4BE2CC}" type="presParOf" srcId="{A861E26E-76AA-4622-993D-D28FC40B7BDC}" destId="{01406254-99B1-41E7-B4D9-B091C4CA3BE7}" srcOrd="3" destOrd="0" presId="urn:microsoft.com/office/officeart/2005/8/layout/vList5"/>
    <dgm:cxn modelId="{B407DF92-8788-4C8D-8CA8-4BDC6EA03A43}" type="presParOf" srcId="{A861E26E-76AA-4622-993D-D28FC40B7BDC}" destId="{FDC0F548-02B4-40F7-8779-BEA7A525AA61}" srcOrd="4" destOrd="0" presId="urn:microsoft.com/office/officeart/2005/8/layout/vList5"/>
    <dgm:cxn modelId="{7DB1C129-854A-48FA-9388-489B8A30F211}" type="presParOf" srcId="{FDC0F548-02B4-40F7-8779-BEA7A525AA61}" destId="{02927627-6420-439A-B9DE-73B11AABF6D4}" srcOrd="0" destOrd="0" presId="urn:microsoft.com/office/officeart/2005/8/layout/vList5"/>
    <dgm:cxn modelId="{4FB0F998-DBCB-41DB-B34C-2C9052C18ECB}" type="presParOf" srcId="{FDC0F548-02B4-40F7-8779-BEA7A525AA61}" destId="{FCA05A30-2DAA-4F68-AEB9-4235A63CEB44}" srcOrd="1" destOrd="0" presId="urn:microsoft.com/office/officeart/2005/8/layout/vList5"/>
    <dgm:cxn modelId="{EA9C3728-001A-4DD6-988C-43F8E71F7254}" type="presParOf" srcId="{A861E26E-76AA-4622-993D-D28FC40B7BDC}" destId="{B6F0DAD6-E36B-47F1-853D-BCD2CA4AA718}" srcOrd="5" destOrd="0" presId="urn:microsoft.com/office/officeart/2005/8/layout/vList5"/>
    <dgm:cxn modelId="{E97A8284-C051-4A82-8C64-A53B545E8416}" type="presParOf" srcId="{A861E26E-76AA-4622-993D-D28FC40B7BDC}" destId="{F87522FF-73CA-42EC-8FCD-DAFB7B420803}" srcOrd="6" destOrd="0" presId="urn:microsoft.com/office/officeart/2005/8/layout/vList5"/>
    <dgm:cxn modelId="{AE2C0B74-0B60-450E-A013-91FA147168D1}" type="presParOf" srcId="{F87522FF-73CA-42EC-8FCD-DAFB7B420803}" destId="{E057C36D-3FB5-4FD4-A180-35ED26E0C41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27937A-F60A-4E3F-B7C4-94702B3FE7F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A36853-609B-401D-B4BB-0385E8CCC08A}">
      <dgm:prSet phldrT="[Text]"/>
      <dgm:spPr/>
      <dgm:t>
        <a:bodyPr/>
        <a:lstStyle/>
        <a:p>
          <a:r>
            <a:rPr lang="en-US" dirty="0" err="1"/>
            <a:t>Nghiệm</a:t>
          </a:r>
          <a:r>
            <a:rPr lang="en-US" dirty="0"/>
            <a:t> </a:t>
          </a:r>
          <a:r>
            <a:rPr lang="en-US" dirty="0" err="1"/>
            <a:t>pháp</a:t>
          </a:r>
          <a:r>
            <a:rPr lang="en-US" dirty="0"/>
            <a:t> dung </a:t>
          </a:r>
          <a:r>
            <a:rPr lang="en-US" dirty="0" err="1"/>
            <a:t>nạp</a:t>
          </a:r>
          <a:r>
            <a:rPr lang="en-US" dirty="0"/>
            <a:t> glucose 75g-2 </a:t>
          </a:r>
          <a:r>
            <a:rPr lang="en-US" dirty="0" err="1"/>
            <a:t>giờ</a:t>
          </a:r>
          <a:endParaRPr lang="en-US" dirty="0"/>
        </a:p>
      </dgm:t>
    </dgm:pt>
    <dgm:pt modelId="{09FED64E-4373-4A97-8778-6D18F3C41A35}" type="parTrans" cxnId="{412743E6-F3D7-4241-B204-A0F856A7068D}">
      <dgm:prSet/>
      <dgm:spPr/>
      <dgm:t>
        <a:bodyPr/>
        <a:lstStyle/>
        <a:p>
          <a:endParaRPr lang="en-US"/>
        </a:p>
      </dgm:t>
    </dgm:pt>
    <dgm:pt modelId="{ACD3A1F1-7F7E-4FA5-8C71-D709CE8E2F14}" type="sibTrans" cxnId="{412743E6-F3D7-4241-B204-A0F856A7068D}">
      <dgm:prSet/>
      <dgm:spPr/>
      <dgm:t>
        <a:bodyPr/>
        <a:lstStyle/>
        <a:p>
          <a:endParaRPr lang="en-US"/>
        </a:p>
      </dgm:t>
    </dgm:pt>
    <dgm:pt modelId="{AEF7C79C-593F-48B2-9B92-164C735B55B5}">
      <dgm:prSet phldrT="[Text]"/>
      <dgm:spPr/>
      <dgm:t>
        <a:bodyPr/>
        <a:lstStyle/>
        <a:p>
          <a:r>
            <a:rPr lang="en-US" dirty="0" err="1"/>
            <a:t>Lần</a:t>
          </a:r>
          <a:r>
            <a:rPr lang="en-US" dirty="0"/>
            <a:t> </a:t>
          </a:r>
          <a:r>
            <a:rPr lang="en-US" dirty="0" err="1"/>
            <a:t>khám</a:t>
          </a:r>
          <a:r>
            <a:rPr lang="en-US" dirty="0"/>
            <a:t> 1: Thai </a:t>
          </a:r>
          <a:r>
            <a:rPr lang="en-US" dirty="0" err="1"/>
            <a:t>phụ</a:t>
          </a:r>
          <a:r>
            <a:rPr lang="en-US" dirty="0"/>
            <a:t> 3 </a:t>
          </a:r>
          <a:r>
            <a:rPr lang="en-US" dirty="0" err="1"/>
            <a:t>tháng</a:t>
          </a:r>
          <a:r>
            <a:rPr lang="en-US" dirty="0"/>
            <a:t> </a:t>
          </a:r>
          <a:r>
            <a:rPr lang="en-US" dirty="0" err="1"/>
            <a:t>đầu</a:t>
          </a:r>
          <a:r>
            <a:rPr lang="en-US" dirty="0"/>
            <a:t> </a:t>
          </a:r>
          <a:r>
            <a:rPr lang="en-US" dirty="0" err="1"/>
            <a:t>xét</a:t>
          </a:r>
          <a:r>
            <a:rPr lang="en-US" dirty="0"/>
            <a:t> </a:t>
          </a:r>
          <a:r>
            <a:rPr lang="en-US" dirty="0" err="1"/>
            <a:t>nghiệm</a:t>
          </a:r>
          <a:r>
            <a:rPr lang="en-US" dirty="0"/>
            <a:t> Glucose </a:t>
          </a:r>
          <a:r>
            <a:rPr lang="en-US" dirty="0" err="1"/>
            <a:t>huyết</a:t>
          </a:r>
          <a:r>
            <a:rPr lang="en-US" dirty="0"/>
            <a:t> t</a:t>
          </a:r>
          <a:r>
            <a:rPr lang="vi-VN" dirty="0"/>
            <a:t>ư</a:t>
          </a:r>
          <a:r>
            <a:rPr lang="en-US" dirty="0" err="1"/>
            <a:t>ơng</a:t>
          </a:r>
          <a:r>
            <a:rPr lang="en-US" dirty="0"/>
            <a:t> </a:t>
          </a:r>
          <a:r>
            <a:rPr lang="en-US" dirty="0" err="1"/>
            <a:t>đói</a:t>
          </a:r>
          <a:r>
            <a:rPr lang="en-US" dirty="0"/>
            <a:t>/glucose </a:t>
          </a:r>
          <a:r>
            <a:rPr lang="en-US" dirty="0" err="1"/>
            <a:t>huyết</a:t>
          </a:r>
          <a:r>
            <a:rPr lang="en-US" dirty="0"/>
            <a:t> t</a:t>
          </a:r>
          <a:r>
            <a:rPr lang="vi-VN" dirty="0"/>
            <a:t>ư</a:t>
          </a:r>
          <a:r>
            <a:rPr lang="en-US" dirty="0" err="1"/>
            <a:t>ơng</a:t>
          </a:r>
          <a:r>
            <a:rPr lang="en-US" dirty="0"/>
            <a:t> </a:t>
          </a:r>
          <a:r>
            <a:rPr lang="en-US" dirty="0" err="1"/>
            <a:t>bất</a:t>
          </a:r>
          <a:r>
            <a:rPr lang="en-US" dirty="0"/>
            <a:t> </a:t>
          </a:r>
          <a:r>
            <a:rPr lang="en-US" dirty="0" err="1"/>
            <a:t>kì</a:t>
          </a:r>
          <a:r>
            <a:rPr lang="en-US" dirty="0"/>
            <a:t>. </a:t>
          </a:r>
          <a:r>
            <a:rPr lang="en-US" dirty="0" err="1"/>
            <a:t>Nếu</a:t>
          </a:r>
          <a:r>
            <a:rPr lang="en-US" dirty="0"/>
            <a:t> ĐH </a:t>
          </a:r>
          <a:r>
            <a:rPr lang="en-US" dirty="0" err="1"/>
            <a:t>đói</a:t>
          </a:r>
          <a:r>
            <a:rPr lang="en-US" dirty="0"/>
            <a:t> &gt;= 126mg/dL </a:t>
          </a:r>
          <a:r>
            <a:rPr lang="en-US" dirty="0" err="1"/>
            <a:t>hoặc</a:t>
          </a:r>
          <a:r>
            <a:rPr lang="en-US" dirty="0"/>
            <a:t> ĐH </a:t>
          </a:r>
          <a:r>
            <a:rPr lang="en-US" dirty="0" err="1"/>
            <a:t>bất</a:t>
          </a:r>
          <a:r>
            <a:rPr lang="en-US" dirty="0"/>
            <a:t> </a:t>
          </a:r>
          <a:r>
            <a:rPr lang="en-US" dirty="0" err="1"/>
            <a:t>kì</a:t>
          </a:r>
          <a:r>
            <a:rPr lang="en-US" dirty="0"/>
            <a:t> &gt;=200mg/dL =&gt; </a:t>
          </a:r>
          <a:r>
            <a:rPr lang="en-US" dirty="0" err="1"/>
            <a:t>chuẩn</a:t>
          </a:r>
          <a:r>
            <a:rPr lang="en-US" dirty="0"/>
            <a:t> </a:t>
          </a:r>
          <a:r>
            <a:rPr lang="en-US" dirty="0" err="1"/>
            <a:t>đoán</a:t>
          </a:r>
          <a:r>
            <a:rPr lang="en-US" dirty="0"/>
            <a:t> ĐTĐ.</a:t>
          </a:r>
        </a:p>
      </dgm:t>
    </dgm:pt>
    <dgm:pt modelId="{5A7A6D4B-614E-42B9-A5CF-F07C68B80253}" type="parTrans" cxnId="{95FD9FA6-D8FD-487F-B0E1-AAD9BC64762F}">
      <dgm:prSet/>
      <dgm:spPr/>
      <dgm:t>
        <a:bodyPr/>
        <a:lstStyle/>
        <a:p>
          <a:endParaRPr lang="en-US"/>
        </a:p>
      </dgm:t>
    </dgm:pt>
    <dgm:pt modelId="{D5055D9D-D926-444D-BE4F-7F171A555DBE}" type="sibTrans" cxnId="{95FD9FA6-D8FD-487F-B0E1-AAD9BC64762F}">
      <dgm:prSet/>
      <dgm:spPr/>
      <dgm:t>
        <a:bodyPr/>
        <a:lstStyle/>
        <a:p>
          <a:endParaRPr lang="en-US"/>
        </a:p>
      </dgm:t>
    </dgm:pt>
    <dgm:pt modelId="{5BABAD17-D843-472F-855F-504D2CDDE0BF}">
      <dgm:prSet phldrT="[Text]"/>
      <dgm:spPr/>
      <dgm:t>
        <a:bodyPr/>
        <a:lstStyle/>
        <a:p>
          <a:r>
            <a:rPr lang="en-US" dirty="0" err="1"/>
            <a:t>Lần</a:t>
          </a:r>
          <a:r>
            <a:rPr lang="en-US" dirty="0"/>
            <a:t> </a:t>
          </a:r>
          <a:r>
            <a:rPr lang="en-US" dirty="0" err="1"/>
            <a:t>khám</a:t>
          </a:r>
          <a:r>
            <a:rPr lang="en-US" dirty="0"/>
            <a:t> </a:t>
          </a:r>
          <a:r>
            <a:rPr lang="en-US" dirty="0" err="1"/>
            <a:t>sau</a:t>
          </a:r>
          <a:r>
            <a:rPr lang="en-US" dirty="0"/>
            <a:t> : </a:t>
          </a:r>
          <a:r>
            <a:rPr lang="en-US" dirty="0" err="1"/>
            <a:t>Khi</a:t>
          </a:r>
          <a:r>
            <a:rPr lang="en-US" dirty="0"/>
            <a:t> </a:t>
          </a:r>
          <a:r>
            <a:rPr lang="en-US" dirty="0" err="1"/>
            <a:t>thai</a:t>
          </a:r>
          <a:r>
            <a:rPr lang="en-US" dirty="0"/>
            <a:t> </a:t>
          </a:r>
          <a:r>
            <a:rPr lang="en-US" dirty="0" err="1"/>
            <a:t>kì</a:t>
          </a:r>
          <a:r>
            <a:rPr lang="en-US" dirty="0"/>
            <a:t> b</a:t>
          </a:r>
          <a:r>
            <a:rPr lang="vi-VN" dirty="0"/>
            <a:t>ư</a:t>
          </a:r>
          <a:r>
            <a:rPr lang="en-US" dirty="0" err="1"/>
            <a:t>ớc</a:t>
          </a:r>
          <a:r>
            <a:rPr lang="en-US" dirty="0"/>
            <a:t> </a:t>
          </a:r>
          <a:r>
            <a:rPr lang="en-US" dirty="0" err="1"/>
            <a:t>vào</a:t>
          </a:r>
          <a:r>
            <a:rPr lang="en-US" dirty="0"/>
            <a:t> </a:t>
          </a:r>
          <a:r>
            <a:rPr lang="en-US" dirty="0" err="1"/>
            <a:t>tuần</a:t>
          </a:r>
          <a:r>
            <a:rPr lang="en-US" dirty="0"/>
            <a:t> </a:t>
          </a:r>
          <a:r>
            <a:rPr lang="en-US" dirty="0" err="1"/>
            <a:t>lễ</a:t>
          </a:r>
          <a:r>
            <a:rPr lang="en-US" dirty="0"/>
            <a:t> 24-28 t</a:t>
          </a:r>
          <a:r>
            <a:rPr lang="vi-VN" dirty="0"/>
            <a:t>ư</a:t>
          </a:r>
          <a:r>
            <a:rPr lang="en-US" dirty="0"/>
            <a:t> </a:t>
          </a:r>
          <a:r>
            <a:rPr lang="en-US" dirty="0" err="1"/>
            <a:t>vấn</a:t>
          </a:r>
          <a:r>
            <a:rPr lang="en-US" dirty="0"/>
            <a:t> </a:t>
          </a:r>
          <a:r>
            <a:rPr lang="en-US" dirty="0" err="1"/>
            <a:t>cho</a:t>
          </a:r>
          <a:r>
            <a:rPr lang="en-US" dirty="0"/>
            <a:t> </a:t>
          </a:r>
          <a:r>
            <a:rPr lang="en-US" dirty="0" err="1"/>
            <a:t>thai</a:t>
          </a:r>
          <a:r>
            <a:rPr lang="en-US" dirty="0"/>
            <a:t> </a:t>
          </a:r>
          <a:r>
            <a:rPr lang="en-US" dirty="0" err="1"/>
            <a:t>phụ</a:t>
          </a:r>
          <a:r>
            <a:rPr lang="en-US" dirty="0"/>
            <a:t> </a:t>
          </a:r>
          <a:r>
            <a:rPr lang="en-US" dirty="0" err="1"/>
            <a:t>về</a:t>
          </a:r>
          <a:r>
            <a:rPr lang="en-US" dirty="0"/>
            <a:t> </a:t>
          </a:r>
          <a:r>
            <a:rPr lang="en-US" dirty="0" err="1"/>
            <a:t>tầm</a:t>
          </a:r>
          <a:r>
            <a:rPr lang="en-US" dirty="0"/>
            <a:t> </a:t>
          </a:r>
          <a:r>
            <a:rPr lang="en-US" dirty="0" err="1"/>
            <a:t>soát</a:t>
          </a:r>
          <a:r>
            <a:rPr lang="en-US" dirty="0"/>
            <a:t> ĐTĐ </a:t>
          </a:r>
          <a:r>
            <a:rPr lang="en-US" dirty="0" err="1"/>
            <a:t>thai</a:t>
          </a:r>
          <a:r>
            <a:rPr lang="en-US" dirty="0"/>
            <a:t> </a:t>
          </a:r>
          <a:r>
            <a:rPr lang="en-US" dirty="0" err="1"/>
            <a:t>kì</a:t>
          </a:r>
          <a:r>
            <a:rPr lang="en-US" dirty="0"/>
            <a:t>: </a:t>
          </a:r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</a:t>
          </a:r>
          <a:r>
            <a:rPr lang="en-US" dirty="0" err="1"/>
            <a:t>Nghiệm</a:t>
          </a:r>
          <a:r>
            <a:rPr lang="en-US" dirty="0"/>
            <a:t> </a:t>
          </a:r>
          <a:r>
            <a:rPr lang="en-US" dirty="0" err="1"/>
            <a:t>pháp</a:t>
          </a:r>
          <a:r>
            <a:rPr lang="en-US" dirty="0"/>
            <a:t> dung </a:t>
          </a:r>
          <a:r>
            <a:rPr lang="en-US" dirty="0" err="1"/>
            <a:t>nạp</a:t>
          </a:r>
          <a:r>
            <a:rPr lang="en-US" dirty="0"/>
            <a:t> Glucose 75g-2 </a:t>
          </a:r>
          <a:r>
            <a:rPr lang="en-US" dirty="0" err="1"/>
            <a:t>giờ</a:t>
          </a:r>
          <a:endParaRPr lang="en-US" dirty="0"/>
        </a:p>
      </dgm:t>
    </dgm:pt>
    <dgm:pt modelId="{52C15B86-CACB-4D04-A4C1-095E8753C295}" type="parTrans" cxnId="{2103A948-F807-4F4B-83B8-DD7A640F61B0}">
      <dgm:prSet/>
      <dgm:spPr/>
      <dgm:t>
        <a:bodyPr/>
        <a:lstStyle/>
        <a:p>
          <a:endParaRPr lang="en-US"/>
        </a:p>
      </dgm:t>
    </dgm:pt>
    <dgm:pt modelId="{2C998AD0-B6E1-42D2-B4BB-8E76744C309F}" type="sibTrans" cxnId="{2103A948-F807-4F4B-83B8-DD7A640F61B0}">
      <dgm:prSet/>
      <dgm:spPr/>
      <dgm:t>
        <a:bodyPr/>
        <a:lstStyle/>
        <a:p>
          <a:endParaRPr lang="en-US"/>
        </a:p>
      </dgm:t>
    </dgm:pt>
    <dgm:pt modelId="{EF909636-0A75-4642-B27D-9676355D0576}" type="pres">
      <dgm:prSet presAssocID="{9827937A-F60A-4E3F-B7C4-94702B3FE7F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38AB212-AD8C-455C-A936-CC87D9957F70}" type="pres">
      <dgm:prSet presAssocID="{9827937A-F60A-4E3F-B7C4-94702B3FE7FD}" presName="dummyMaxCanvas" presStyleCnt="0">
        <dgm:presLayoutVars/>
      </dgm:prSet>
      <dgm:spPr/>
    </dgm:pt>
    <dgm:pt modelId="{9F283339-B7A0-4486-9A08-0980B1FF9671}" type="pres">
      <dgm:prSet presAssocID="{9827937A-F60A-4E3F-B7C4-94702B3FE7FD}" presName="ThreeNodes_1" presStyleLbl="node1" presStyleIdx="0" presStyleCnt="3" custScaleY="45833" custLinFactNeighborY="20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CEFB84-70B6-4F7E-B95A-1CC2DE7B4806}" type="pres">
      <dgm:prSet presAssocID="{9827937A-F60A-4E3F-B7C4-94702B3FE7FD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49AF11-E806-4F0F-9A17-DB31B537EDFB}" type="pres">
      <dgm:prSet presAssocID="{9827937A-F60A-4E3F-B7C4-94702B3FE7FD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28BC66-1813-4585-B605-11F104909921}" type="pres">
      <dgm:prSet presAssocID="{9827937A-F60A-4E3F-B7C4-94702B3FE7FD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C32F0-4BD5-4E09-9C23-C8118160C94F}" type="pres">
      <dgm:prSet presAssocID="{9827937A-F60A-4E3F-B7C4-94702B3FE7FD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48ABE6-3EBF-41D6-9ADA-25544EEEFC2A}" type="pres">
      <dgm:prSet presAssocID="{9827937A-F60A-4E3F-B7C4-94702B3FE7FD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443714-951D-408F-B674-E4FF73649C2A}" type="pres">
      <dgm:prSet presAssocID="{9827937A-F60A-4E3F-B7C4-94702B3FE7FD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E582EB-C34E-48C1-AC1E-F548FBB45E84}" type="pres">
      <dgm:prSet presAssocID="{9827937A-F60A-4E3F-B7C4-94702B3FE7FD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03A948-F807-4F4B-83B8-DD7A640F61B0}" srcId="{9827937A-F60A-4E3F-B7C4-94702B3FE7FD}" destId="{5BABAD17-D843-472F-855F-504D2CDDE0BF}" srcOrd="2" destOrd="0" parTransId="{52C15B86-CACB-4D04-A4C1-095E8753C295}" sibTransId="{2C998AD0-B6E1-42D2-B4BB-8E76744C309F}"/>
    <dgm:cxn modelId="{E71AEAA9-B854-4AB6-B83B-389547D0631B}" type="presOf" srcId="{84A36853-609B-401D-B4BB-0385E8CCC08A}" destId="{E348ABE6-3EBF-41D6-9ADA-25544EEEFC2A}" srcOrd="1" destOrd="0" presId="urn:microsoft.com/office/officeart/2005/8/layout/vProcess5"/>
    <dgm:cxn modelId="{412743E6-F3D7-4241-B204-A0F856A7068D}" srcId="{9827937A-F60A-4E3F-B7C4-94702B3FE7FD}" destId="{84A36853-609B-401D-B4BB-0385E8CCC08A}" srcOrd="0" destOrd="0" parTransId="{09FED64E-4373-4A97-8778-6D18F3C41A35}" sibTransId="{ACD3A1F1-7F7E-4FA5-8C71-D709CE8E2F14}"/>
    <dgm:cxn modelId="{C1AC96FA-BD12-4C7B-A9B7-A1BF54896C59}" type="presOf" srcId="{AEF7C79C-593F-48B2-9B92-164C735B55B5}" destId="{B2CEFB84-70B6-4F7E-B95A-1CC2DE7B4806}" srcOrd="0" destOrd="0" presId="urn:microsoft.com/office/officeart/2005/8/layout/vProcess5"/>
    <dgm:cxn modelId="{41BCDB89-F535-4B41-A452-213ACAC06BD2}" type="presOf" srcId="{5BABAD17-D843-472F-855F-504D2CDDE0BF}" destId="{E2E582EB-C34E-48C1-AC1E-F548FBB45E84}" srcOrd="1" destOrd="0" presId="urn:microsoft.com/office/officeart/2005/8/layout/vProcess5"/>
    <dgm:cxn modelId="{11934E9C-2E20-483B-AB8C-63278FCC4875}" type="presOf" srcId="{ACD3A1F1-7F7E-4FA5-8C71-D709CE8E2F14}" destId="{6028BC66-1813-4585-B605-11F104909921}" srcOrd="0" destOrd="0" presId="urn:microsoft.com/office/officeart/2005/8/layout/vProcess5"/>
    <dgm:cxn modelId="{DDF9A8B3-B4F0-4CA5-A799-F3378609E5C4}" type="presOf" srcId="{AEF7C79C-593F-48B2-9B92-164C735B55B5}" destId="{D1443714-951D-408F-B674-E4FF73649C2A}" srcOrd="1" destOrd="0" presId="urn:microsoft.com/office/officeart/2005/8/layout/vProcess5"/>
    <dgm:cxn modelId="{666D33B1-DF01-4C37-9F78-656E75477B85}" type="presOf" srcId="{84A36853-609B-401D-B4BB-0385E8CCC08A}" destId="{9F283339-B7A0-4486-9A08-0980B1FF9671}" srcOrd="0" destOrd="0" presId="urn:microsoft.com/office/officeart/2005/8/layout/vProcess5"/>
    <dgm:cxn modelId="{30DB7F05-DF83-4323-9ECE-E4B050EDF0B6}" type="presOf" srcId="{9827937A-F60A-4E3F-B7C4-94702B3FE7FD}" destId="{EF909636-0A75-4642-B27D-9676355D0576}" srcOrd="0" destOrd="0" presId="urn:microsoft.com/office/officeart/2005/8/layout/vProcess5"/>
    <dgm:cxn modelId="{95FD9FA6-D8FD-487F-B0E1-AAD9BC64762F}" srcId="{9827937A-F60A-4E3F-B7C4-94702B3FE7FD}" destId="{AEF7C79C-593F-48B2-9B92-164C735B55B5}" srcOrd="1" destOrd="0" parTransId="{5A7A6D4B-614E-42B9-A5CF-F07C68B80253}" sibTransId="{D5055D9D-D926-444D-BE4F-7F171A555DBE}"/>
    <dgm:cxn modelId="{9EDBF4FB-11ED-4C1C-B3AA-DD47540EA3B0}" type="presOf" srcId="{D5055D9D-D926-444D-BE4F-7F171A555DBE}" destId="{5FBC32F0-4BD5-4E09-9C23-C8118160C94F}" srcOrd="0" destOrd="0" presId="urn:microsoft.com/office/officeart/2005/8/layout/vProcess5"/>
    <dgm:cxn modelId="{1A88FFA0-631C-494E-92E1-28C2D5B9AF67}" type="presOf" srcId="{5BABAD17-D843-472F-855F-504D2CDDE0BF}" destId="{5849AF11-E806-4F0F-9A17-DB31B537EDFB}" srcOrd="0" destOrd="0" presId="urn:microsoft.com/office/officeart/2005/8/layout/vProcess5"/>
    <dgm:cxn modelId="{499FC7EF-24BC-4EB1-9C79-BDA6A559BA59}" type="presParOf" srcId="{EF909636-0A75-4642-B27D-9676355D0576}" destId="{B38AB212-AD8C-455C-A936-CC87D9957F70}" srcOrd="0" destOrd="0" presId="urn:microsoft.com/office/officeart/2005/8/layout/vProcess5"/>
    <dgm:cxn modelId="{7A1B9E73-902E-4EC3-9842-A9DAB0ADD53C}" type="presParOf" srcId="{EF909636-0A75-4642-B27D-9676355D0576}" destId="{9F283339-B7A0-4486-9A08-0980B1FF9671}" srcOrd="1" destOrd="0" presId="urn:microsoft.com/office/officeart/2005/8/layout/vProcess5"/>
    <dgm:cxn modelId="{DC87A3E3-3C2F-4D4A-AF67-5CBF43907EEF}" type="presParOf" srcId="{EF909636-0A75-4642-B27D-9676355D0576}" destId="{B2CEFB84-70B6-4F7E-B95A-1CC2DE7B4806}" srcOrd="2" destOrd="0" presId="urn:microsoft.com/office/officeart/2005/8/layout/vProcess5"/>
    <dgm:cxn modelId="{5407CCD6-A660-4DA0-B4C9-D002D3409C7C}" type="presParOf" srcId="{EF909636-0A75-4642-B27D-9676355D0576}" destId="{5849AF11-E806-4F0F-9A17-DB31B537EDFB}" srcOrd="3" destOrd="0" presId="urn:microsoft.com/office/officeart/2005/8/layout/vProcess5"/>
    <dgm:cxn modelId="{CB6A69CC-8AD7-4CB0-A92C-B65EC884725B}" type="presParOf" srcId="{EF909636-0A75-4642-B27D-9676355D0576}" destId="{6028BC66-1813-4585-B605-11F104909921}" srcOrd="4" destOrd="0" presId="urn:microsoft.com/office/officeart/2005/8/layout/vProcess5"/>
    <dgm:cxn modelId="{72C27505-5570-4280-B5C6-A025793A93E6}" type="presParOf" srcId="{EF909636-0A75-4642-B27D-9676355D0576}" destId="{5FBC32F0-4BD5-4E09-9C23-C8118160C94F}" srcOrd="5" destOrd="0" presId="urn:microsoft.com/office/officeart/2005/8/layout/vProcess5"/>
    <dgm:cxn modelId="{C4D361C0-F227-4DB0-9813-D7ECB6FB5019}" type="presParOf" srcId="{EF909636-0A75-4642-B27D-9676355D0576}" destId="{E348ABE6-3EBF-41D6-9ADA-25544EEEFC2A}" srcOrd="6" destOrd="0" presId="urn:microsoft.com/office/officeart/2005/8/layout/vProcess5"/>
    <dgm:cxn modelId="{849A53FE-26F0-4E71-AFCB-1F90C41B1483}" type="presParOf" srcId="{EF909636-0A75-4642-B27D-9676355D0576}" destId="{D1443714-951D-408F-B674-E4FF73649C2A}" srcOrd="7" destOrd="0" presId="urn:microsoft.com/office/officeart/2005/8/layout/vProcess5"/>
    <dgm:cxn modelId="{36CC099F-901E-4005-A7F9-0D41A06DA866}" type="presParOf" srcId="{EF909636-0A75-4642-B27D-9676355D0576}" destId="{E2E582EB-C34E-48C1-AC1E-F548FBB45E8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09886-F617-4346-A978-97553C9642A9}">
      <dsp:nvSpPr>
        <dsp:cNvPr id="0" name=""/>
        <dsp:cNvSpPr/>
      </dsp:nvSpPr>
      <dsp:spPr>
        <a:xfrm rot="5400000">
          <a:off x="-246422" y="249056"/>
          <a:ext cx="1642814" cy="11499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I</a:t>
          </a:r>
        </a:p>
      </dsp:txBody>
      <dsp:txXfrm rot="-5400000">
        <a:off x="0" y="577619"/>
        <a:ext cx="1149970" cy="492844"/>
      </dsp:txXfrm>
    </dsp:sp>
    <dsp:sp modelId="{C26A4A01-15A9-4AD9-BA34-F13836979668}">
      <dsp:nvSpPr>
        <dsp:cNvPr id="0" name=""/>
        <dsp:cNvSpPr/>
      </dsp:nvSpPr>
      <dsp:spPr>
        <a:xfrm rot="5400000">
          <a:off x="3470070" y="-2317465"/>
          <a:ext cx="1067829" cy="57080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ĐỊNH NGHĨA</a:t>
          </a:r>
        </a:p>
      </dsp:txBody>
      <dsp:txXfrm rot="-5400000">
        <a:off x="1149971" y="54761"/>
        <a:ext cx="5655902" cy="963575"/>
      </dsp:txXfrm>
    </dsp:sp>
    <dsp:sp modelId="{C4198A36-557F-4259-A591-251CD52E5737}">
      <dsp:nvSpPr>
        <dsp:cNvPr id="0" name=""/>
        <dsp:cNvSpPr/>
      </dsp:nvSpPr>
      <dsp:spPr>
        <a:xfrm rot="5400000">
          <a:off x="-246422" y="1698314"/>
          <a:ext cx="1642814" cy="11499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II</a:t>
          </a:r>
        </a:p>
      </dsp:txBody>
      <dsp:txXfrm rot="-5400000">
        <a:off x="0" y="2026877"/>
        <a:ext cx="1149970" cy="492844"/>
      </dsp:txXfrm>
    </dsp:sp>
    <dsp:sp modelId="{B93DEE93-6C71-41D6-9D41-3939A0AC7D2B}">
      <dsp:nvSpPr>
        <dsp:cNvPr id="0" name=""/>
        <dsp:cNvSpPr/>
      </dsp:nvSpPr>
      <dsp:spPr>
        <a:xfrm rot="5400000">
          <a:off x="3470070" y="-868207"/>
          <a:ext cx="1067829" cy="57080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TẦM SOÁT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CHẨN ĐOÁN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PHƯƠNG PHÁP XÉT NGHIỆM</a:t>
          </a:r>
        </a:p>
      </dsp:txBody>
      <dsp:txXfrm rot="-5400000">
        <a:off x="1149971" y="1504019"/>
        <a:ext cx="5655902" cy="963575"/>
      </dsp:txXfrm>
    </dsp:sp>
    <dsp:sp modelId="{EEFDAA72-3AEE-43F7-B4FA-68DF4FB07FAB}">
      <dsp:nvSpPr>
        <dsp:cNvPr id="0" name=""/>
        <dsp:cNvSpPr/>
      </dsp:nvSpPr>
      <dsp:spPr>
        <a:xfrm rot="5400000">
          <a:off x="-246422" y="3147573"/>
          <a:ext cx="1642814" cy="11499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III</a:t>
          </a:r>
        </a:p>
      </dsp:txBody>
      <dsp:txXfrm rot="-5400000">
        <a:off x="0" y="3476136"/>
        <a:ext cx="1149970" cy="492844"/>
      </dsp:txXfrm>
    </dsp:sp>
    <dsp:sp modelId="{278BC22E-B322-4128-A869-040F7EC57111}">
      <dsp:nvSpPr>
        <dsp:cNvPr id="0" name=""/>
        <dsp:cNvSpPr/>
      </dsp:nvSpPr>
      <dsp:spPr>
        <a:xfrm rot="5400000">
          <a:off x="3470070" y="581050"/>
          <a:ext cx="1067829" cy="57080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QUẢN LÝ ĐTĐ THAI KỲ TRONG GIAI ĐOẠN MANG THAI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QUẢN LÝ ĐTĐ SAU THAI KÌ</a:t>
          </a:r>
        </a:p>
      </dsp:txBody>
      <dsp:txXfrm rot="-5400000">
        <a:off x="1149971" y="2953277"/>
        <a:ext cx="5655902" cy="9635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68E7B-E985-4822-A351-3C0F6B7BA36C}">
      <dsp:nvSpPr>
        <dsp:cNvPr id="0" name=""/>
        <dsp:cNvSpPr/>
      </dsp:nvSpPr>
      <dsp:spPr>
        <a:xfrm rot="5400000">
          <a:off x="4739484" y="-1920083"/>
          <a:ext cx="884231" cy="48768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Lớn</a:t>
          </a:r>
          <a:r>
            <a:rPr lang="en-US" sz="1800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tuổi</a:t>
          </a:r>
          <a:r>
            <a:rPr lang="en-US" sz="1800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18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nhiều</a:t>
          </a:r>
          <a:r>
            <a:rPr lang="en-US" sz="1800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con.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Hội</a:t>
          </a:r>
          <a:r>
            <a:rPr lang="en-US" sz="1800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buồng</a:t>
          </a:r>
          <a:r>
            <a:rPr lang="en-US" sz="1800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trứng</a:t>
          </a:r>
          <a:r>
            <a:rPr lang="en-US" sz="1800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đa</a:t>
          </a:r>
          <a:r>
            <a:rPr lang="en-US" sz="1800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nang</a:t>
          </a:r>
          <a:endParaRPr lang="en-US" sz="1800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Tăng</a:t>
          </a:r>
          <a:r>
            <a:rPr lang="en-US" sz="1800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cân</a:t>
          </a:r>
          <a:r>
            <a:rPr lang="en-US" sz="1800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quá</a:t>
          </a:r>
          <a:r>
            <a:rPr lang="en-US" sz="1800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mức</a:t>
          </a:r>
          <a:r>
            <a:rPr lang="en-US" sz="1800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trong</a:t>
          </a:r>
          <a:r>
            <a:rPr lang="en-US" sz="1800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thai</a:t>
          </a:r>
          <a:r>
            <a:rPr lang="en-US" sz="1800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kì</a:t>
          </a:r>
          <a:r>
            <a:rPr lang="en-US" sz="1800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. </a:t>
          </a:r>
        </a:p>
      </dsp:txBody>
      <dsp:txXfrm rot="-5400000">
        <a:off x="2743200" y="119366"/>
        <a:ext cx="4833635" cy="797901"/>
      </dsp:txXfrm>
    </dsp:sp>
    <dsp:sp modelId="{EDD5C48D-7935-432A-B41D-B4C6355C4EB4}">
      <dsp:nvSpPr>
        <dsp:cNvPr id="0" name=""/>
        <dsp:cNvSpPr/>
      </dsp:nvSpPr>
      <dsp:spPr>
        <a:xfrm>
          <a:off x="0" y="2033"/>
          <a:ext cx="2743200" cy="978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THAI PHỤ</a:t>
          </a:r>
        </a:p>
      </dsp:txBody>
      <dsp:txXfrm>
        <a:off x="47756" y="49789"/>
        <a:ext cx="2647688" cy="882784"/>
      </dsp:txXfrm>
    </dsp:sp>
    <dsp:sp modelId="{1259F6D5-AA7C-45D1-A259-083006DBBD60}">
      <dsp:nvSpPr>
        <dsp:cNvPr id="0" name=""/>
        <dsp:cNvSpPr/>
      </dsp:nvSpPr>
      <dsp:spPr>
        <a:xfrm rot="5400000">
          <a:off x="4790281" y="-920005"/>
          <a:ext cx="782637" cy="48768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Gia</a:t>
          </a:r>
          <a:r>
            <a:rPr lang="en-US" sz="2000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đình</a:t>
          </a:r>
          <a:r>
            <a:rPr lang="en-US" sz="2000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có</a:t>
          </a:r>
          <a:r>
            <a:rPr lang="en-US" sz="2000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người</a:t>
          </a:r>
          <a:r>
            <a:rPr lang="en-US" sz="2000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mắc</a:t>
          </a:r>
          <a:r>
            <a:rPr lang="en-US" sz="2000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ĐTĐ </a:t>
          </a:r>
          <a:r>
            <a:rPr lang="en-US" sz="20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thế</a:t>
          </a:r>
          <a:r>
            <a:rPr lang="en-US" sz="2000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hệ</a:t>
          </a:r>
          <a:r>
            <a:rPr lang="en-US" sz="2000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thứ</a:t>
          </a:r>
          <a:r>
            <a:rPr lang="en-US" sz="2000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nhất</a:t>
          </a:r>
          <a:endParaRPr lang="en-US" sz="2000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-5400000">
        <a:off x="2743200" y="1165281"/>
        <a:ext cx="4838595" cy="706227"/>
      </dsp:txXfrm>
    </dsp:sp>
    <dsp:sp modelId="{DC452112-DA5C-49CB-B79B-124EE5ECF697}">
      <dsp:nvSpPr>
        <dsp:cNvPr id="0" name=""/>
        <dsp:cNvSpPr/>
      </dsp:nvSpPr>
      <dsp:spPr>
        <a:xfrm>
          <a:off x="0" y="1029245"/>
          <a:ext cx="2743200" cy="978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TiỀN</a:t>
          </a:r>
          <a:r>
            <a:rPr lang="en-US" sz="2700" kern="1200" dirty="0"/>
            <a:t> SỬ ĐTĐ</a:t>
          </a:r>
        </a:p>
      </dsp:txBody>
      <dsp:txXfrm>
        <a:off x="47756" y="1077001"/>
        <a:ext cx="2647688" cy="882784"/>
      </dsp:txXfrm>
    </dsp:sp>
    <dsp:sp modelId="{FCA05A30-2DAA-4F68-AEB9-4235A63CEB44}">
      <dsp:nvSpPr>
        <dsp:cNvPr id="0" name=""/>
        <dsp:cNvSpPr/>
      </dsp:nvSpPr>
      <dsp:spPr>
        <a:xfrm rot="5400000">
          <a:off x="4714075" y="86520"/>
          <a:ext cx="782637" cy="48768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rgbClr val="002060"/>
              </a:solidFill>
            </a:rPr>
            <a:t>Thai </a:t>
          </a:r>
          <a:r>
            <a:rPr lang="en-US" sz="2000" kern="1200" dirty="0" err="1">
              <a:solidFill>
                <a:srgbClr val="002060"/>
              </a:solidFill>
            </a:rPr>
            <a:t>lưu</a:t>
          </a:r>
          <a:r>
            <a:rPr lang="en-US" sz="2000" kern="1200" dirty="0">
              <a:solidFill>
                <a:srgbClr val="002060"/>
              </a:solidFill>
            </a:rPr>
            <a:t>, </a:t>
          </a:r>
          <a:r>
            <a:rPr lang="en-US" sz="2000" kern="1200" dirty="0" err="1">
              <a:solidFill>
                <a:srgbClr val="002060"/>
              </a:solidFill>
            </a:rPr>
            <a:t>sinh</a:t>
          </a:r>
          <a:r>
            <a:rPr lang="en-US" sz="2000" kern="1200" dirty="0">
              <a:solidFill>
                <a:srgbClr val="002060"/>
              </a:solidFill>
            </a:rPr>
            <a:t> con to: &gt;=4kg.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rgbClr val="002060"/>
              </a:solidFill>
            </a:rPr>
            <a:t>ĐTĐ </a:t>
          </a:r>
          <a:r>
            <a:rPr lang="en-US" sz="2000" kern="1200" dirty="0" err="1">
              <a:solidFill>
                <a:srgbClr val="002060"/>
              </a:solidFill>
            </a:rPr>
            <a:t>thai</a:t>
          </a:r>
          <a:r>
            <a:rPr lang="en-US" sz="2000" kern="1200" dirty="0">
              <a:solidFill>
                <a:srgbClr val="002060"/>
              </a:solidFill>
            </a:rPr>
            <a:t> </a:t>
          </a:r>
          <a:r>
            <a:rPr lang="en-US" sz="2000" kern="1200" dirty="0" err="1">
              <a:solidFill>
                <a:srgbClr val="002060"/>
              </a:solidFill>
            </a:rPr>
            <a:t>kì</a:t>
          </a:r>
          <a:r>
            <a:rPr lang="en-US" sz="2000" kern="1200" dirty="0">
              <a:solidFill>
                <a:srgbClr val="002060"/>
              </a:solidFill>
            </a:rPr>
            <a:t> </a:t>
          </a:r>
          <a:r>
            <a:rPr lang="en-US" sz="2000" kern="1200" dirty="0" err="1">
              <a:solidFill>
                <a:srgbClr val="002060"/>
              </a:solidFill>
            </a:rPr>
            <a:t>trong</a:t>
          </a:r>
          <a:r>
            <a:rPr lang="en-US" sz="2000" kern="1200" dirty="0">
              <a:solidFill>
                <a:srgbClr val="002060"/>
              </a:solidFill>
            </a:rPr>
            <a:t> </a:t>
          </a:r>
          <a:r>
            <a:rPr lang="en-US" sz="2000" kern="1200" dirty="0" err="1">
              <a:solidFill>
                <a:srgbClr val="002060"/>
              </a:solidFill>
            </a:rPr>
            <a:t>lần</a:t>
          </a:r>
          <a:r>
            <a:rPr lang="en-US" sz="2000" kern="1200" dirty="0">
              <a:solidFill>
                <a:srgbClr val="002060"/>
              </a:solidFill>
            </a:rPr>
            <a:t> </a:t>
          </a:r>
          <a:r>
            <a:rPr lang="en-US" sz="2000" kern="1200" dirty="0" err="1">
              <a:solidFill>
                <a:srgbClr val="002060"/>
              </a:solidFill>
            </a:rPr>
            <a:t>sinh</a:t>
          </a:r>
          <a:r>
            <a:rPr lang="en-US" sz="2000" kern="1200" dirty="0">
              <a:solidFill>
                <a:srgbClr val="002060"/>
              </a:solidFill>
            </a:rPr>
            <a:t> </a:t>
          </a:r>
          <a:r>
            <a:rPr lang="en-US" sz="2000" kern="1200" dirty="0" err="1">
              <a:solidFill>
                <a:srgbClr val="002060"/>
              </a:solidFill>
            </a:rPr>
            <a:t>tr</a:t>
          </a:r>
          <a:r>
            <a:rPr lang="vi-VN" sz="2000" kern="1200" dirty="0">
              <a:solidFill>
                <a:srgbClr val="002060"/>
              </a:solidFill>
            </a:rPr>
            <a:t>ư</a:t>
          </a:r>
          <a:r>
            <a:rPr lang="en-US" sz="2000" kern="1200" dirty="0" err="1">
              <a:solidFill>
                <a:srgbClr val="002060"/>
              </a:solidFill>
            </a:rPr>
            <a:t>ớc</a:t>
          </a:r>
          <a:endParaRPr lang="en-US" sz="2000" kern="1200" dirty="0">
            <a:solidFill>
              <a:srgbClr val="002060"/>
            </a:solidFill>
          </a:endParaRPr>
        </a:p>
      </dsp:txBody>
      <dsp:txXfrm rot="-5400000">
        <a:off x="2666994" y="2171807"/>
        <a:ext cx="4838595" cy="706227"/>
      </dsp:txXfrm>
    </dsp:sp>
    <dsp:sp modelId="{02927627-6420-439A-B9DE-73B11AABF6D4}">
      <dsp:nvSpPr>
        <dsp:cNvPr id="0" name=""/>
        <dsp:cNvSpPr/>
      </dsp:nvSpPr>
      <dsp:spPr>
        <a:xfrm>
          <a:off x="0" y="2057396"/>
          <a:ext cx="2743200" cy="978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TiỀN</a:t>
          </a:r>
          <a:r>
            <a:rPr lang="en-US" sz="2700" kern="1200" dirty="0"/>
            <a:t> SỬ SẢN KHOA</a:t>
          </a:r>
        </a:p>
      </dsp:txBody>
      <dsp:txXfrm>
        <a:off x="47756" y="2105152"/>
        <a:ext cx="2647688" cy="882784"/>
      </dsp:txXfrm>
    </dsp:sp>
    <dsp:sp modelId="{E057C36D-3FB5-4FD4-A180-35ED26E0C413}">
      <dsp:nvSpPr>
        <dsp:cNvPr id="0" name=""/>
        <dsp:cNvSpPr/>
      </dsp:nvSpPr>
      <dsp:spPr>
        <a:xfrm>
          <a:off x="0" y="3083669"/>
          <a:ext cx="2743200" cy="978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CÁC YẾU TỐ TRONG THAI KỲ</a:t>
          </a:r>
        </a:p>
      </dsp:txBody>
      <dsp:txXfrm>
        <a:off x="47756" y="3131425"/>
        <a:ext cx="2647688" cy="8827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83339-B7A0-4486-9A08-0980B1FF9671}">
      <dsp:nvSpPr>
        <dsp:cNvPr id="0" name=""/>
        <dsp:cNvSpPr/>
      </dsp:nvSpPr>
      <dsp:spPr>
        <a:xfrm>
          <a:off x="0" y="355597"/>
          <a:ext cx="6930390" cy="5587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Nghiệm</a:t>
          </a:r>
          <a:r>
            <a:rPr lang="en-US" sz="1800" kern="1200" dirty="0"/>
            <a:t> </a:t>
          </a:r>
          <a:r>
            <a:rPr lang="en-US" sz="1800" kern="1200" dirty="0" err="1"/>
            <a:t>pháp</a:t>
          </a:r>
          <a:r>
            <a:rPr lang="en-US" sz="1800" kern="1200" dirty="0"/>
            <a:t> dung </a:t>
          </a:r>
          <a:r>
            <a:rPr lang="en-US" sz="1800" kern="1200" dirty="0" err="1"/>
            <a:t>nạp</a:t>
          </a:r>
          <a:r>
            <a:rPr lang="en-US" sz="1800" kern="1200" dirty="0"/>
            <a:t> glucose 75g-2 </a:t>
          </a:r>
          <a:r>
            <a:rPr lang="en-US" sz="1800" kern="1200" dirty="0" err="1"/>
            <a:t>giờ</a:t>
          </a:r>
          <a:endParaRPr lang="en-US" sz="1800" kern="1200" dirty="0"/>
        </a:p>
      </dsp:txBody>
      <dsp:txXfrm>
        <a:off x="16367" y="371964"/>
        <a:ext cx="5653462" cy="526061"/>
      </dsp:txXfrm>
    </dsp:sp>
    <dsp:sp modelId="{B2CEFB84-70B6-4F7E-B95A-1CC2DE7B4806}">
      <dsp:nvSpPr>
        <dsp:cNvPr id="0" name=""/>
        <dsp:cNvSpPr/>
      </dsp:nvSpPr>
      <dsp:spPr>
        <a:xfrm>
          <a:off x="611504" y="1422399"/>
          <a:ext cx="6930390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Lần</a:t>
          </a:r>
          <a:r>
            <a:rPr lang="en-US" sz="1800" kern="1200" dirty="0"/>
            <a:t> </a:t>
          </a:r>
          <a:r>
            <a:rPr lang="en-US" sz="1800" kern="1200" dirty="0" err="1"/>
            <a:t>khám</a:t>
          </a:r>
          <a:r>
            <a:rPr lang="en-US" sz="1800" kern="1200" dirty="0"/>
            <a:t> 1: Thai </a:t>
          </a:r>
          <a:r>
            <a:rPr lang="en-US" sz="1800" kern="1200" dirty="0" err="1"/>
            <a:t>phụ</a:t>
          </a:r>
          <a:r>
            <a:rPr lang="en-US" sz="1800" kern="1200" dirty="0"/>
            <a:t> 3 </a:t>
          </a:r>
          <a:r>
            <a:rPr lang="en-US" sz="1800" kern="1200" dirty="0" err="1"/>
            <a:t>tháng</a:t>
          </a:r>
          <a:r>
            <a:rPr lang="en-US" sz="1800" kern="1200" dirty="0"/>
            <a:t> </a:t>
          </a:r>
          <a:r>
            <a:rPr lang="en-US" sz="1800" kern="1200" dirty="0" err="1"/>
            <a:t>đầu</a:t>
          </a:r>
          <a:r>
            <a:rPr lang="en-US" sz="1800" kern="1200" dirty="0"/>
            <a:t> </a:t>
          </a:r>
          <a:r>
            <a:rPr lang="en-US" sz="1800" kern="1200" dirty="0" err="1"/>
            <a:t>xét</a:t>
          </a:r>
          <a:r>
            <a:rPr lang="en-US" sz="1800" kern="1200" dirty="0"/>
            <a:t> </a:t>
          </a:r>
          <a:r>
            <a:rPr lang="en-US" sz="1800" kern="1200" dirty="0" err="1"/>
            <a:t>nghiệm</a:t>
          </a:r>
          <a:r>
            <a:rPr lang="en-US" sz="1800" kern="1200" dirty="0"/>
            <a:t> Glucose </a:t>
          </a:r>
          <a:r>
            <a:rPr lang="en-US" sz="1800" kern="1200" dirty="0" err="1"/>
            <a:t>huyết</a:t>
          </a:r>
          <a:r>
            <a:rPr lang="en-US" sz="1800" kern="1200" dirty="0"/>
            <a:t> t</a:t>
          </a:r>
          <a:r>
            <a:rPr lang="vi-VN" sz="1800" kern="1200" dirty="0"/>
            <a:t>ư</a:t>
          </a:r>
          <a:r>
            <a:rPr lang="en-US" sz="1800" kern="1200" dirty="0" err="1"/>
            <a:t>ơng</a:t>
          </a:r>
          <a:r>
            <a:rPr lang="en-US" sz="1800" kern="1200" dirty="0"/>
            <a:t> </a:t>
          </a:r>
          <a:r>
            <a:rPr lang="en-US" sz="1800" kern="1200" dirty="0" err="1"/>
            <a:t>đói</a:t>
          </a:r>
          <a:r>
            <a:rPr lang="en-US" sz="1800" kern="1200" dirty="0"/>
            <a:t>/glucose </a:t>
          </a:r>
          <a:r>
            <a:rPr lang="en-US" sz="1800" kern="1200" dirty="0" err="1"/>
            <a:t>huyết</a:t>
          </a:r>
          <a:r>
            <a:rPr lang="en-US" sz="1800" kern="1200" dirty="0"/>
            <a:t> t</a:t>
          </a:r>
          <a:r>
            <a:rPr lang="vi-VN" sz="1800" kern="1200" dirty="0"/>
            <a:t>ư</a:t>
          </a:r>
          <a:r>
            <a:rPr lang="en-US" sz="1800" kern="1200" dirty="0" err="1"/>
            <a:t>ơng</a:t>
          </a:r>
          <a:r>
            <a:rPr lang="en-US" sz="1800" kern="1200" dirty="0"/>
            <a:t> </a:t>
          </a:r>
          <a:r>
            <a:rPr lang="en-US" sz="1800" kern="1200" dirty="0" err="1"/>
            <a:t>bất</a:t>
          </a:r>
          <a:r>
            <a:rPr lang="en-US" sz="1800" kern="1200" dirty="0"/>
            <a:t> </a:t>
          </a:r>
          <a:r>
            <a:rPr lang="en-US" sz="1800" kern="1200" dirty="0" err="1"/>
            <a:t>kì</a:t>
          </a:r>
          <a:r>
            <a:rPr lang="en-US" sz="1800" kern="1200" dirty="0"/>
            <a:t>. </a:t>
          </a:r>
          <a:r>
            <a:rPr lang="en-US" sz="1800" kern="1200" dirty="0" err="1"/>
            <a:t>Nếu</a:t>
          </a:r>
          <a:r>
            <a:rPr lang="en-US" sz="1800" kern="1200" dirty="0"/>
            <a:t> ĐH </a:t>
          </a:r>
          <a:r>
            <a:rPr lang="en-US" sz="1800" kern="1200" dirty="0" err="1"/>
            <a:t>đói</a:t>
          </a:r>
          <a:r>
            <a:rPr lang="en-US" sz="1800" kern="1200" dirty="0"/>
            <a:t> &gt;= 126mg/dL </a:t>
          </a:r>
          <a:r>
            <a:rPr lang="en-US" sz="1800" kern="1200" dirty="0" err="1"/>
            <a:t>hoặc</a:t>
          </a:r>
          <a:r>
            <a:rPr lang="en-US" sz="1800" kern="1200" dirty="0"/>
            <a:t> ĐH </a:t>
          </a:r>
          <a:r>
            <a:rPr lang="en-US" sz="1800" kern="1200" dirty="0" err="1"/>
            <a:t>bất</a:t>
          </a:r>
          <a:r>
            <a:rPr lang="en-US" sz="1800" kern="1200" dirty="0"/>
            <a:t> </a:t>
          </a:r>
          <a:r>
            <a:rPr lang="en-US" sz="1800" kern="1200" dirty="0" err="1"/>
            <a:t>kì</a:t>
          </a:r>
          <a:r>
            <a:rPr lang="en-US" sz="1800" kern="1200" dirty="0"/>
            <a:t> &gt;=200mg/dL =&gt; </a:t>
          </a:r>
          <a:r>
            <a:rPr lang="en-US" sz="1800" kern="1200" dirty="0" err="1"/>
            <a:t>chuẩn</a:t>
          </a:r>
          <a:r>
            <a:rPr lang="en-US" sz="1800" kern="1200" dirty="0"/>
            <a:t> </a:t>
          </a:r>
          <a:r>
            <a:rPr lang="en-US" sz="1800" kern="1200" dirty="0" err="1"/>
            <a:t>đoán</a:t>
          </a:r>
          <a:r>
            <a:rPr lang="en-US" sz="1800" kern="1200" dirty="0"/>
            <a:t> ĐTĐ.</a:t>
          </a:r>
        </a:p>
      </dsp:txBody>
      <dsp:txXfrm>
        <a:off x="647213" y="1458108"/>
        <a:ext cx="5454987" cy="1147782"/>
      </dsp:txXfrm>
    </dsp:sp>
    <dsp:sp modelId="{5849AF11-E806-4F0F-9A17-DB31B537EDFB}">
      <dsp:nvSpPr>
        <dsp:cNvPr id="0" name=""/>
        <dsp:cNvSpPr/>
      </dsp:nvSpPr>
      <dsp:spPr>
        <a:xfrm>
          <a:off x="1223009" y="2844799"/>
          <a:ext cx="6930390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Lần</a:t>
          </a:r>
          <a:r>
            <a:rPr lang="en-US" sz="1800" kern="1200" dirty="0"/>
            <a:t> </a:t>
          </a:r>
          <a:r>
            <a:rPr lang="en-US" sz="1800" kern="1200" dirty="0" err="1"/>
            <a:t>khám</a:t>
          </a:r>
          <a:r>
            <a:rPr lang="en-US" sz="1800" kern="1200" dirty="0"/>
            <a:t> </a:t>
          </a:r>
          <a:r>
            <a:rPr lang="en-US" sz="1800" kern="1200" dirty="0" err="1"/>
            <a:t>sau</a:t>
          </a:r>
          <a:r>
            <a:rPr lang="en-US" sz="1800" kern="1200" dirty="0"/>
            <a:t> : </a:t>
          </a:r>
          <a:r>
            <a:rPr lang="en-US" sz="1800" kern="1200" dirty="0" err="1"/>
            <a:t>Khi</a:t>
          </a:r>
          <a:r>
            <a:rPr lang="en-US" sz="1800" kern="1200" dirty="0"/>
            <a:t> </a:t>
          </a:r>
          <a:r>
            <a:rPr lang="en-US" sz="1800" kern="1200" dirty="0" err="1"/>
            <a:t>thai</a:t>
          </a:r>
          <a:r>
            <a:rPr lang="en-US" sz="1800" kern="1200" dirty="0"/>
            <a:t> </a:t>
          </a:r>
          <a:r>
            <a:rPr lang="en-US" sz="1800" kern="1200" dirty="0" err="1"/>
            <a:t>kì</a:t>
          </a:r>
          <a:r>
            <a:rPr lang="en-US" sz="1800" kern="1200" dirty="0"/>
            <a:t> b</a:t>
          </a:r>
          <a:r>
            <a:rPr lang="vi-VN" sz="1800" kern="1200" dirty="0"/>
            <a:t>ư</a:t>
          </a:r>
          <a:r>
            <a:rPr lang="en-US" sz="1800" kern="1200" dirty="0" err="1"/>
            <a:t>ớc</a:t>
          </a:r>
          <a:r>
            <a:rPr lang="en-US" sz="1800" kern="1200" dirty="0"/>
            <a:t> </a:t>
          </a:r>
          <a:r>
            <a:rPr lang="en-US" sz="1800" kern="1200" dirty="0" err="1"/>
            <a:t>vào</a:t>
          </a:r>
          <a:r>
            <a:rPr lang="en-US" sz="1800" kern="1200" dirty="0"/>
            <a:t> </a:t>
          </a:r>
          <a:r>
            <a:rPr lang="en-US" sz="1800" kern="1200" dirty="0" err="1"/>
            <a:t>tuần</a:t>
          </a:r>
          <a:r>
            <a:rPr lang="en-US" sz="1800" kern="1200" dirty="0"/>
            <a:t> </a:t>
          </a:r>
          <a:r>
            <a:rPr lang="en-US" sz="1800" kern="1200" dirty="0" err="1"/>
            <a:t>lễ</a:t>
          </a:r>
          <a:r>
            <a:rPr lang="en-US" sz="1800" kern="1200" dirty="0"/>
            <a:t> 24-28 t</a:t>
          </a:r>
          <a:r>
            <a:rPr lang="vi-VN" sz="1800" kern="1200" dirty="0"/>
            <a:t>ư</a:t>
          </a:r>
          <a:r>
            <a:rPr lang="en-US" sz="1800" kern="1200" dirty="0"/>
            <a:t> </a:t>
          </a:r>
          <a:r>
            <a:rPr lang="en-US" sz="1800" kern="1200" dirty="0" err="1"/>
            <a:t>vấn</a:t>
          </a:r>
          <a:r>
            <a:rPr lang="en-US" sz="1800" kern="1200" dirty="0"/>
            <a:t> </a:t>
          </a:r>
          <a:r>
            <a:rPr lang="en-US" sz="1800" kern="1200" dirty="0" err="1"/>
            <a:t>cho</a:t>
          </a:r>
          <a:r>
            <a:rPr lang="en-US" sz="1800" kern="1200" dirty="0"/>
            <a:t> </a:t>
          </a:r>
          <a:r>
            <a:rPr lang="en-US" sz="1800" kern="1200" dirty="0" err="1"/>
            <a:t>thai</a:t>
          </a:r>
          <a:r>
            <a:rPr lang="en-US" sz="1800" kern="1200" dirty="0"/>
            <a:t> </a:t>
          </a:r>
          <a:r>
            <a:rPr lang="en-US" sz="1800" kern="1200" dirty="0" err="1"/>
            <a:t>phụ</a:t>
          </a:r>
          <a:r>
            <a:rPr lang="en-US" sz="1800" kern="1200" dirty="0"/>
            <a:t> </a:t>
          </a:r>
          <a:r>
            <a:rPr lang="en-US" sz="1800" kern="1200" dirty="0" err="1"/>
            <a:t>về</a:t>
          </a:r>
          <a:r>
            <a:rPr lang="en-US" sz="1800" kern="1200" dirty="0"/>
            <a:t> </a:t>
          </a:r>
          <a:r>
            <a:rPr lang="en-US" sz="1800" kern="1200" dirty="0" err="1"/>
            <a:t>tầm</a:t>
          </a:r>
          <a:r>
            <a:rPr lang="en-US" sz="1800" kern="1200" dirty="0"/>
            <a:t> </a:t>
          </a:r>
          <a:r>
            <a:rPr lang="en-US" sz="1800" kern="1200" dirty="0" err="1"/>
            <a:t>soát</a:t>
          </a:r>
          <a:r>
            <a:rPr lang="en-US" sz="1800" kern="1200" dirty="0"/>
            <a:t> ĐTĐ </a:t>
          </a:r>
          <a:r>
            <a:rPr lang="en-US" sz="1800" kern="1200" dirty="0" err="1"/>
            <a:t>thai</a:t>
          </a:r>
          <a:r>
            <a:rPr lang="en-US" sz="1800" kern="1200" dirty="0"/>
            <a:t> </a:t>
          </a:r>
          <a:r>
            <a:rPr lang="en-US" sz="1800" kern="1200" dirty="0" err="1"/>
            <a:t>kì</a:t>
          </a:r>
          <a:r>
            <a:rPr lang="en-US" sz="1800" kern="1200" dirty="0"/>
            <a:t>: </a:t>
          </a:r>
          <a:r>
            <a:rPr lang="en-US" sz="1800" kern="1200" dirty="0" err="1"/>
            <a:t>Thực</a:t>
          </a:r>
          <a:r>
            <a:rPr lang="en-US" sz="1800" kern="1200" dirty="0"/>
            <a:t> </a:t>
          </a:r>
          <a:r>
            <a:rPr lang="en-US" sz="1800" kern="1200" dirty="0" err="1"/>
            <a:t>hiện</a:t>
          </a:r>
          <a:r>
            <a:rPr lang="en-US" sz="1800" kern="1200" dirty="0"/>
            <a:t> </a:t>
          </a:r>
          <a:r>
            <a:rPr lang="en-US" sz="1800" kern="1200" dirty="0" err="1"/>
            <a:t>Nghiệm</a:t>
          </a:r>
          <a:r>
            <a:rPr lang="en-US" sz="1800" kern="1200" dirty="0"/>
            <a:t> </a:t>
          </a:r>
          <a:r>
            <a:rPr lang="en-US" sz="1800" kern="1200" dirty="0" err="1"/>
            <a:t>pháp</a:t>
          </a:r>
          <a:r>
            <a:rPr lang="en-US" sz="1800" kern="1200" dirty="0"/>
            <a:t> dung </a:t>
          </a:r>
          <a:r>
            <a:rPr lang="en-US" sz="1800" kern="1200" dirty="0" err="1"/>
            <a:t>nạp</a:t>
          </a:r>
          <a:r>
            <a:rPr lang="en-US" sz="1800" kern="1200" dirty="0"/>
            <a:t> Glucose 75g-2 </a:t>
          </a:r>
          <a:r>
            <a:rPr lang="en-US" sz="1800" kern="1200" dirty="0" err="1"/>
            <a:t>giờ</a:t>
          </a:r>
          <a:endParaRPr lang="en-US" sz="1800" kern="1200" dirty="0"/>
        </a:p>
      </dsp:txBody>
      <dsp:txXfrm>
        <a:off x="1258718" y="2880508"/>
        <a:ext cx="5454987" cy="1147782"/>
      </dsp:txXfrm>
    </dsp:sp>
    <dsp:sp modelId="{6028BC66-1813-4585-B605-11F104909921}">
      <dsp:nvSpPr>
        <dsp:cNvPr id="0" name=""/>
        <dsp:cNvSpPr/>
      </dsp:nvSpPr>
      <dsp:spPr>
        <a:xfrm>
          <a:off x="6137910" y="924560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316218" y="924560"/>
        <a:ext cx="435864" cy="596341"/>
      </dsp:txXfrm>
    </dsp:sp>
    <dsp:sp modelId="{5FBC32F0-4BD5-4E09-9C23-C8118160C94F}">
      <dsp:nvSpPr>
        <dsp:cNvPr id="0" name=""/>
        <dsp:cNvSpPr/>
      </dsp:nvSpPr>
      <dsp:spPr>
        <a:xfrm>
          <a:off x="6749415" y="2338832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927723" y="2338832"/>
        <a:ext cx="435864" cy="5963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DE67-0DEE-459D-8863-A5DF7A25D0E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9807-82D0-44D2-BA65-8853455C0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DE67-0DEE-459D-8863-A5DF7A25D0E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9807-82D0-44D2-BA65-8853455C0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DE67-0DEE-459D-8863-A5DF7A25D0E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9807-82D0-44D2-BA65-8853455C0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DE67-0DEE-459D-8863-A5DF7A25D0E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9807-82D0-44D2-BA65-8853455C0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DE67-0DEE-459D-8863-A5DF7A25D0E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9807-82D0-44D2-BA65-8853455C0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DE67-0DEE-459D-8863-A5DF7A25D0E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9807-82D0-44D2-BA65-8853455C0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DE67-0DEE-459D-8863-A5DF7A25D0E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9807-82D0-44D2-BA65-8853455C0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DE67-0DEE-459D-8863-A5DF7A25D0E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9807-82D0-44D2-BA65-8853455C0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DE67-0DEE-459D-8863-A5DF7A25D0E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9807-82D0-44D2-BA65-8853455C0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DE67-0DEE-459D-8863-A5DF7A25D0E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9807-82D0-44D2-BA65-8853455C0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DE67-0DEE-459D-8863-A5DF7A25D0E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9807-82D0-44D2-BA65-8853455C0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8DE67-0DEE-459D-8863-A5DF7A25D0E6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A9807-82D0-44D2-BA65-8853455C01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981200" y="294503"/>
            <a:ext cx="5943600" cy="6096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ĐÁI THÁO ĐƯỜNG THAI KỲ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807847421"/>
              </p:ext>
            </p:extLst>
          </p:nvPr>
        </p:nvGraphicFramePr>
        <p:xfrm>
          <a:off x="1524000" y="1397000"/>
          <a:ext cx="6858000" cy="454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ubtitle 4">
            <a:extLst>
              <a:ext uri="{FF2B5EF4-FFF2-40B4-BE49-F238E27FC236}">
                <a16:creationId xmlns:a16="http://schemas.microsoft.com/office/drawing/2014/main" xmlns="" id="{0FD5EF3B-BC93-4565-A04F-B443448DD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9400" y="5960076"/>
            <a:ext cx="7467600" cy="629153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BS CK1 : NGUYỄN THỊ MAI THUỶ</a:t>
            </a:r>
          </a:p>
          <a:p>
            <a:r>
              <a:rPr lang="en-US" sz="20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BV BÀ RỊA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DBF61EA3-B236-439E-9C0B-340980D56B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8FAF094-D087-493F-8DF9-A486C2D6BB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8D7C88D8-5509-4514-925A-9CE148E5C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7275593D-F75E-4426-AE3E-2CDEFD228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78846C-0578-4A9A-B10B-5B5730E90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r>
              <a:rPr lang="vi-VN" sz="2100">
                <a:latin typeface="Calibri (Body)"/>
              </a:rPr>
              <a:t>Theo hiệp hội ĐTĐ Hoa  Kỳ (ADA) và hiệp hội nội tiết và ĐTĐ Việt Nam (VADE) điều trị ĐTĐTK dựa vào</a:t>
            </a:r>
            <a:endParaRPr lang="en-US" sz="2100">
              <a:latin typeface="Calibri (Body)"/>
            </a:endParaRPr>
          </a:p>
          <a:p>
            <a:r>
              <a:rPr lang="vi-VN" sz="2100">
                <a:latin typeface="Calibri (Body)"/>
              </a:rPr>
              <a:t> 3 trụ cột chính:</a:t>
            </a:r>
          </a:p>
          <a:p>
            <a:r>
              <a:rPr lang="vi-VN" sz="2100">
                <a:latin typeface="Calibri (Body)"/>
              </a:rPr>
              <a:t>Luyện tập vận động</a:t>
            </a:r>
          </a:p>
          <a:p>
            <a:r>
              <a:rPr lang="vi-VN" sz="2100">
                <a:latin typeface="Calibri (Body)"/>
              </a:rPr>
              <a:t>Chế độ ăn</a:t>
            </a:r>
          </a:p>
          <a:p>
            <a:r>
              <a:rPr lang="vi-VN" sz="2100">
                <a:latin typeface="Calibri (Body)"/>
              </a:rPr>
              <a:t>Điều trị bằng thuốc</a:t>
            </a:r>
          </a:p>
          <a:p>
            <a:r>
              <a:rPr lang="vi-VN" sz="2100">
                <a:latin typeface="Calibri (Body)"/>
              </a:rPr>
              <a:t>Tất cả các phương pháp điều trị lựa chọn đều đảm bảo không có nguy cơ gây hạ đường huyết trên thai phụ</a:t>
            </a:r>
          </a:p>
          <a:p>
            <a:endParaRPr lang="en-US" sz="2100">
              <a:latin typeface="Calibri (Body)"/>
            </a:endParaRPr>
          </a:p>
        </p:txBody>
      </p:sp>
      <p:sp>
        <p:nvSpPr>
          <p:cNvPr id="9" name="Rounded Rectangle 1">
            <a:extLst>
              <a:ext uri="{FF2B5EF4-FFF2-40B4-BE49-F238E27FC236}">
                <a16:creationId xmlns:a16="http://schemas.microsoft.com/office/drawing/2014/main" xmlns="" id="{0377D0B0-AD0F-49A6-B4EA-6C0C1CB4ACD2}"/>
              </a:ext>
            </a:extLst>
          </p:cNvPr>
          <p:cNvSpPr/>
          <p:nvPr/>
        </p:nvSpPr>
        <p:spPr>
          <a:xfrm>
            <a:off x="66078" y="963235"/>
            <a:ext cx="8590909" cy="6220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QUẢN LÝ ĐTĐ THAI KÌ TRONG GIAI ĐOẠN MANG THAI</a:t>
            </a:r>
          </a:p>
        </p:txBody>
      </p:sp>
    </p:spTree>
    <p:extLst>
      <p:ext uri="{BB962C8B-B14F-4D97-AF65-F5344CB8AC3E}">
        <p14:creationId xmlns:p14="http://schemas.microsoft.com/office/powerpoint/2010/main" xmlns="" val="127110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78299B-6351-4E83-AD82-438844085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4250531"/>
          </a:xfrm>
        </p:spPr>
        <p:txBody>
          <a:bodyPr>
            <a:normAutofit fontScale="77500" lnSpcReduction="20000"/>
          </a:bodyPr>
          <a:lstStyle/>
          <a:p>
            <a:r>
              <a:rPr lang="vi-VN" b="1" dirty="0">
                <a:latin typeface="Calibri (Body)"/>
              </a:rPr>
              <a:t>Đường huyết mục tiêu</a:t>
            </a:r>
            <a:r>
              <a:rPr lang="vi-VN" dirty="0">
                <a:latin typeface="Calibri (Body)"/>
              </a:rPr>
              <a:t>: là giá trị đường huyết tối ưu thai phụ (ĐTĐTK) cần đạt được trong điều trị bằng áp dụng chế độ ăn hoặc bằng insulin.</a:t>
            </a:r>
            <a:endParaRPr lang="en-US" dirty="0">
              <a:latin typeface="Calibri (Body)"/>
            </a:endParaRPr>
          </a:p>
          <a:p>
            <a:endParaRPr lang="en-US" dirty="0">
              <a:latin typeface="Calibri (Body)"/>
            </a:endParaRPr>
          </a:p>
          <a:p>
            <a:endParaRPr lang="en-US" dirty="0">
              <a:latin typeface="Calibri (Body)"/>
            </a:endParaRPr>
          </a:p>
          <a:p>
            <a:r>
              <a:rPr lang="vi-VN" b="1" dirty="0">
                <a:latin typeface="Calibri (Body)"/>
              </a:rPr>
              <a:t>Ngưỡng đường huyết bắt đầu điều trị bằng insulin*</a:t>
            </a:r>
            <a:endParaRPr lang="en-US" b="1" dirty="0">
              <a:latin typeface="Calibri (Body)"/>
            </a:endParaRPr>
          </a:p>
          <a:p>
            <a:endParaRPr lang="en-US" b="1" dirty="0">
              <a:latin typeface="Calibri (Body)"/>
            </a:endParaRPr>
          </a:p>
          <a:p>
            <a:endParaRPr lang="en-US" b="1" dirty="0">
              <a:latin typeface="Calibri (Body)"/>
            </a:endParaRPr>
          </a:p>
          <a:p>
            <a:r>
              <a:rPr lang="vi-VN" i="1" dirty="0">
                <a:latin typeface="Calibri (Body)"/>
              </a:rPr>
              <a:t>Siêu âm có tình trạng thai lớn so với tuổi thai là một chỉ định dùng insulin bất kể giá trị đường huyết của thai phụ.</a:t>
            </a:r>
            <a:endParaRPr lang="en-US" b="1" dirty="0">
              <a:latin typeface="Calibri (Body)"/>
            </a:endParaRPr>
          </a:p>
          <a:p>
            <a:pPr marL="0" indent="0">
              <a:buNone/>
            </a:pPr>
            <a:endParaRPr lang="en-US" dirty="0">
              <a:latin typeface="Calibri (Body)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7F377A42-58BD-4170-8228-C1AF9A4CBA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74937542"/>
              </p:ext>
            </p:extLst>
          </p:nvPr>
        </p:nvGraphicFramePr>
        <p:xfrm>
          <a:off x="1066800" y="3288824"/>
          <a:ext cx="7886700" cy="609600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xmlns="" val="36412356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213940656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2643643264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pPr algn="l"/>
                      <a:r>
                        <a:rPr lang="vi-VN" sz="1400" dirty="0">
                          <a:effectLst/>
                        </a:rPr>
                        <a:t>Đường huyết đói 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909F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A2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09F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AC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1400">
                          <a:effectLst/>
                        </a:rPr>
                        <a:t>Đường huyết 1 giờ sau ăn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C0A2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B2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A2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1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1400">
                          <a:effectLst/>
                        </a:rPr>
                        <a:t>Đường huyết 2 giờ sau ăn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20B2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20B2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B2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B1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3500131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 &lt;95mg/dL (5.3mmol/l)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E0AC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1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AC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0AC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&lt;140mg/dL (7.8mmol/l)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B1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B1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1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B1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&lt;120mg/dL (6.7mmol/l)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30B1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30B1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B1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30B1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555845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902779A2-43D7-42C8-95C5-E2BB2C06C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72590384"/>
              </p:ext>
            </p:extLst>
          </p:nvPr>
        </p:nvGraphicFramePr>
        <p:xfrm>
          <a:off x="1079369" y="4402455"/>
          <a:ext cx="4782312" cy="609600"/>
        </p:xfrm>
        <a:graphic>
          <a:graphicData uri="http://schemas.openxmlformats.org/drawingml/2006/table">
            <a:tbl>
              <a:tblPr/>
              <a:tblGrid>
                <a:gridCol w="2391156">
                  <a:extLst>
                    <a:ext uri="{9D8B030D-6E8A-4147-A177-3AD203B41FA5}">
                      <a16:colId xmlns:a16="http://schemas.microsoft.com/office/drawing/2014/main" xmlns="" val="1092274561"/>
                    </a:ext>
                  </a:extLst>
                </a:gridCol>
                <a:gridCol w="2391156">
                  <a:extLst>
                    <a:ext uri="{9D8B030D-6E8A-4147-A177-3AD203B41FA5}">
                      <a16:colId xmlns:a16="http://schemas.microsoft.com/office/drawing/2014/main" xmlns="" val="3641014226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pPr algn="l"/>
                      <a:r>
                        <a:rPr lang="vi-VN" sz="1400">
                          <a:effectLst/>
                        </a:rPr>
                        <a:t>Khi đường huyết đói</a:t>
                      </a:r>
                    </a:p>
                  </a:txBody>
                  <a:tcPr marL="45720" marR="45720" anchor="ctr">
                    <a:lnL w="7620" cap="flat" cmpd="sng" algn="ctr">
                      <a:solidFill>
                        <a:srgbClr val="E09D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509B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09D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109F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1400" dirty="0">
                          <a:effectLst/>
                        </a:rPr>
                        <a:t>Đường huyết 2 giờ sau ăn</a:t>
                      </a:r>
                    </a:p>
                  </a:txBody>
                  <a:tcPr marL="45720" marR="45720" anchor="ctr">
                    <a:lnL w="7620" cap="flat" cmpd="sng" algn="ctr">
                      <a:solidFill>
                        <a:srgbClr val="509B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509B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509B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A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076427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&gt;105mg/dL (5.8mmol/l)</a:t>
                      </a:r>
                    </a:p>
                  </a:txBody>
                  <a:tcPr marL="45720" marR="45720" anchor="ctr">
                    <a:lnL w="7620" cap="flat" cmpd="sng" algn="ctr">
                      <a:solidFill>
                        <a:srgbClr val="109F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0A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109F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109F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&gt;120mg/dL (6.7mmol/l)</a:t>
                      </a:r>
                    </a:p>
                  </a:txBody>
                  <a:tcPr marL="45720" marR="45720" anchor="ctr">
                    <a:lnL w="7620" cap="flat" cmpd="sng" algn="ctr">
                      <a:solidFill>
                        <a:srgbClr val="D0A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0A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0A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AE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913967"/>
                  </a:ext>
                </a:extLst>
              </a:tr>
            </a:tbl>
          </a:graphicData>
        </a:graphic>
      </p:graphicFrame>
      <p:sp>
        <p:nvSpPr>
          <p:cNvPr id="8" name="Rounded Rectangle 1">
            <a:extLst>
              <a:ext uri="{FF2B5EF4-FFF2-40B4-BE49-F238E27FC236}">
                <a16:creationId xmlns:a16="http://schemas.microsoft.com/office/drawing/2014/main" xmlns="" id="{20EEEA25-9A68-48BF-A6EC-CDE3C4AEB11F}"/>
              </a:ext>
            </a:extLst>
          </p:cNvPr>
          <p:cNvSpPr/>
          <p:nvPr/>
        </p:nvSpPr>
        <p:spPr>
          <a:xfrm>
            <a:off x="76200" y="710248"/>
            <a:ext cx="8590909" cy="6220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QUẢN LÝ ĐTĐ THAI KÌ TRONG GIAI ĐOẠN MANG THAI</a:t>
            </a:r>
          </a:p>
        </p:txBody>
      </p:sp>
    </p:spTree>
    <p:extLst>
      <p:ext uri="{BB962C8B-B14F-4D97-AF65-F5344CB8AC3E}">
        <p14:creationId xmlns:p14="http://schemas.microsoft.com/office/powerpoint/2010/main" xmlns="" val="365897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DBF61EA3-B236-439E-9C0B-340980D56B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8FAF094-D087-493F-8DF9-A486C2D6BB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8D7C88D8-5509-4514-925A-9CE148E5C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7275593D-F75E-4426-AE3E-2CDEFD228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75B809-21BC-4561-9A41-123ECDFB1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latin typeface="Calibri (Body)"/>
              </a:rPr>
              <a:t>Điều trị bằng thuốc </a:t>
            </a:r>
            <a:r>
              <a:rPr lang="en-US" sz="2100">
                <a:latin typeface="Calibri (Body)"/>
              </a:rPr>
              <a:t>: tại Việt Nam các thuốc viên ch</a:t>
            </a:r>
            <a:r>
              <a:rPr lang="vi-VN" sz="2100">
                <a:latin typeface="Calibri (Body)"/>
              </a:rPr>
              <a:t>ư</a:t>
            </a:r>
            <a:r>
              <a:rPr lang="en-US" sz="2100">
                <a:latin typeface="Calibri (Body)"/>
              </a:rPr>
              <a:t>a đ</a:t>
            </a:r>
            <a:r>
              <a:rPr lang="vi-VN" sz="2100">
                <a:latin typeface="Calibri (Body)"/>
              </a:rPr>
              <a:t>ư</a:t>
            </a:r>
            <a:r>
              <a:rPr lang="en-US" sz="2100">
                <a:latin typeface="Calibri (Body)"/>
              </a:rPr>
              <a:t>ợc BYT chấp thuận cho phụ nữa mang thai bị ĐTĐ , do đó </a:t>
            </a:r>
            <a:r>
              <a:rPr lang="en-US" sz="2100" b="1">
                <a:latin typeface="Calibri (Body)"/>
              </a:rPr>
              <a:t>insulin là thuốc duy nhất đ</a:t>
            </a:r>
            <a:r>
              <a:rPr lang="vi-VN" sz="2100" b="1">
                <a:latin typeface="Calibri (Body)"/>
              </a:rPr>
              <a:t>ư</a:t>
            </a:r>
            <a:r>
              <a:rPr lang="en-US" sz="2100" b="1">
                <a:latin typeface="Calibri (Body)"/>
              </a:rPr>
              <a:t>ợc sử dụng </a:t>
            </a:r>
          </a:p>
          <a:p>
            <a:pPr>
              <a:lnSpc>
                <a:spcPct val="90000"/>
              </a:lnSpc>
            </a:pPr>
            <a:r>
              <a:rPr lang="en-US" sz="2100" b="1">
                <a:latin typeface="Calibri (Body)"/>
              </a:rPr>
              <a:t>Chỉ định insulin </a:t>
            </a:r>
            <a:r>
              <a:rPr lang="en-US" sz="2100">
                <a:latin typeface="Calibri (Body)"/>
              </a:rPr>
              <a:t>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100">
                <a:latin typeface="Calibri (Body)"/>
              </a:rPr>
              <a:t>Glucose huyết t</a:t>
            </a:r>
            <a:r>
              <a:rPr lang="vi-VN" sz="2100">
                <a:latin typeface="Calibri (Body)"/>
              </a:rPr>
              <a:t>ư</a:t>
            </a:r>
            <a:r>
              <a:rPr lang="en-US" sz="2100">
                <a:latin typeface="Calibri (Body)"/>
              </a:rPr>
              <a:t>ơng không đạt mục tiêu điều trị sau 1 đến 2 tuần áp dụng chế độ dinh d</a:t>
            </a:r>
            <a:r>
              <a:rPr lang="vi-VN" sz="2100">
                <a:latin typeface="Calibri (Body)"/>
              </a:rPr>
              <a:t>ư</a:t>
            </a:r>
            <a:r>
              <a:rPr lang="en-US" sz="2100">
                <a:latin typeface="Calibri (Body)"/>
              </a:rPr>
              <a:t>ỡng và tập luyện hợp lý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100">
                <a:latin typeface="Calibri (Body)"/>
              </a:rPr>
              <a:t>Glucose huyết t</a:t>
            </a:r>
            <a:r>
              <a:rPr lang="vi-VN" sz="2100">
                <a:latin typeface="Calibri (Body)"/>
              </a:rPr>
              <a:t>ư</a:t>
            </a:r>
            <a:r>
              <a:rPr lang="en-US" sz="2100">
                <a:latin typeface="Calibri (Body)"/>
              </a:rPr>
              <a:t>ơng cao. Mức Glucose huyết t</a:t>
            </a:r>
            <a:r>
              <a:rPr lang="vi-VN" sz="2100">
                <a:latin typeface="Calibri (Body)"/>
              </a:rPr>
              <a:t>ư</a:t>
            </a:r>
            <a:r>
              <a:rPr lang="en-US" sz="2100">
                <a:latin typeface="Calibri (Body)"/>
              </a:rPr>
              <a:t>ơng đói 5,6mmol/L đến 5.8mmol/L hoặc glucose huyết t</a:t>
            </a:r>
            <a:r>
              <a:rPr lang="vi-VN" sz="2100">
                <a:latin typeface="Calibri (Body)"/>
              </a:rPr>
              <a:t>ư</a:t>
            </a:r>
            <a:r>
              <a:rPr lang="en-US" sz="2100">
                <a:latin typeface="Calibri (Body)"/>
              </a:rPr>
              <a:t>ơng đỉnh sau ăn trên 7.8mmol/L cần xem xét điều trị ngay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100">
                <a:latin typeface="Calibri (Body)"/>
              </a:rPr>
              <a:t>Thai to h</a:t>
            </a:r>
            <a:r>
              <a:rPr lang="vi-VN" sz="2100">
                <a:latin typeface="Calibri (Body)"/>
              </a:rPr>
              <a:t>ơ</a:t>
            </a:r>
            <a:r>
              <a:rPr lang="en-US" sz="2100">
                <a:latin typeface="Calibri (Body)"/>
              </a:rPr>
              <a:t>n so với tuổi thai</a:t>
            </a:r>
          </a:p>
        </p:txBody>
      </p:sp>
      <p:sp>
        <p:nvSpPr>
          <p:cNvPr id="9" name="Rounded Rectangle 1">
            <a:extLst>
              <a:ext uri="{FF2B5EF4-FFF2-40B4-BE49-F238E27FC236}">
                <a16:creationId xmlns:a16="http://schemas.microsoft.com/office/drawing/2014/main" xmlns="" id="{809AD4C8-6585-4311-825D-D2F0C2652E28}"/>
              </a:ext>
            </a:extLst>
          </p:cNvPr>
          <p:cNvSpPr/>
          <p:nvPr/>
        </p:nvSpPr>
        <p:spPr>
          <a:xfrm>
            <a:off x="66078" y="963235"/>
            <a:ext cx="8590909" cy="6220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QUẢN LÝ ĐTĐ THAI KÌ TRONG GIAI ĐOẠN MANG THAI</a:t>
            </a:r>
          </a:p>
        </p:txBody>
      </p:sp>
    </p:spTree>
    <p:extLst>
      <p:ext uri="{BB962C8B-B14F-4D97-AF65-F5344CB8AC3E}">
        <p14:creationId xmlns:p14="http://schemas.microsoft.com/office/powerpoint/2010/main" xmlns="" val="3831391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149FB5C3-7336-4FE0-A30C-CC0A3646D4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19A6B5CE-CB1D-48EE-8B43-E952235C83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rot="5400000">
            <a:off x="-2487837" y="2732147"/>
            <a:ext cx="5860051" cy="395784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E3F3EAA5-4E15-400B-BBA3-82B3F49A217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72BA2E40-BE9B-4C54-9CDD-40EE804CCE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0DA909B4-15FF-46A6-8A7F-7AEF977FE9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4646" y="517897"/>
            <a:ext cx="8333796" cy="585796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382A32C-5B0C-4B1C-A074-76C6DBCC9F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791785" y="2263365"/>
            <a:ext cx="37033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72EF8D-D2EE-4697-A570-0DC534670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786" y="2508105"/>
            <a:ext cx="2408614" cy="969663"/>
          </a:xfrm>
        </p:spPr>
        <p:txBody>
          <a:bodyPr anchor="ctr">
            <a:normAutofit/>
          </a:bodyPr>
          <a:lstStyle/>
          <a:p>
            <a:r>
              <a:rPr lang="en-US" sz="1700" b="1" dirty="0" err="1"/>
              <a:t>Các</a:t>
            </a:r>
            <a:r>
              <a:rPr lang="en-US" sz="1700" b="1" dirty="0"/>
              <a:t> </a:t>
            </a:r>
            <a:r>
              <a:rPr lang="en-US" sz="1700" b="1" dirty="0" err="1"/>
              <a:t>loại</a:t>
            </a:r>
            <a:r>
              <a:rPr lang="en-US" sz="1700" b="1" dirty="0"/>
              <a:t> insulin </a:t>
            </a:r>
            <a:r>
              <a:rPr lang="en-US" sz="1700" b="1" dirty="0" err="1"/>
              <a:t>và</a:t>
            </a:r>
            <a:r>
              <a:rPr lang="en-US" sz="1700" b="1" dirty="0"/>
              <a:t> </a:t>
            </a:r>
            <a:r>
              <a:rPr lang="en-US" sz="1700" b="1" dirty="0" err="1"/>
              <a:t>thời</a:t>
            </a:r>
            <a:r>
              <a:rPr lang="en-US" sz="1700" b="1" dirty="0"/>
              <a:t> </a:t>
            </a:r>
            <a:r>
              <a:rPr lang="en-US" sz="1700" b="1" dirty="0" err="1"/>
              <a:t>gian</a:t>
            </a:r>
            <a:r>
              <a:rPr lang="en-US" sz="1700" b="1" dirty="0"/>
              <a:t> </a:t>
            </a:r>
            <a:r>
              <a:rPr lang="en-US" sz="1700" b="1" dirty="0" err="1"/>
              <a:t>tác</a:t>
            </a:r>
            <a:r>
              <a:rPr lang="en-US" sz="1700" b="1" dirty="0"/>
              <a:t> </a:t>
            </a:r>
            <a:r>
              <a:rPr lang="en-US" sz="1700" b="1" dirty="0" err="1"/>
              <a:t>dụng</a:t>
            </a:r>
            <a:r>
              <a:rPr lang="en-US" sz="1700" b="1" dirty="0"/>
              <a:t> :</a:t>
            </a:r>
          </a:p>
          <a:p>
            <a:pPr marL="0" indent="0">
              <a:buNone/>
            </a:pPr>
            <a:endParaRPr lang="en-US" sz="17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67E5861-807B-4B77-BF9A-D92EE3BF52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000" t="44363" r="30728" b="35459"/>
          <a:stretch/>
        </p:blipFill>
        <p:spPr>
          <a:xfrm>
            <a:off x="3813200" y="2336706"/>
            <a:ext cx="4952680" cy="143138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0AADFB6-BCEB-45FF-A096-D2B5067764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046" t="33212" r="18182" b="25576"/>
          <a:stretch/>
        </p:blipFill>
        <p:spPr>
          <a:xfrm>
            <a:off x="3813200" y="4012571"/>
            <a:ext cx="4952680" cy="1953510"/>
          </a:xfrm>
          <a:prstGeom prst="rect">
            <a:avLst/>
          </a:prstGeom>
        </p:spPr>
      </p:pic>
      <p:sp>
        <p:nvSpPr>
          <p:cNvPr id="15" name="Rounded Rectangle 1">
            <a:extLst>
              <a:ext uri="{FF2B5EF4-FFF2-40B4-BE49-F238E27FC236}">
                <a16:creationId xmlns:a16="http://schemas.microsoft.com/office/drawing/2014/main" xmlns="" id="{BFE86FEF-C726-49DA-AC75-A3D173D82FB3}"/>
              </a:ext>
            </a:extLst>
          </p:cNvPr>
          <p:cNvSpPr/>
          <p:nvPr/>
        </p:nvSpPr>
        <p:spPr>
          <a:xfrm>
            <a:off x="442068" y="750755"/>
            <a:ext cx="4952680" cy="14039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QUẢN LÝ ĐTĐ THAI KÌ TRONG GIAI ĐOẠN MANG THAI</a:t>
            </a:r>
          </a:p>
        </p:txBody>
      </p:sp>
    </p:spTree>
    <p:extLst>
      <p:ext uri="{BB962C8B-B14F-4D97-AF65-F5344CB8AC3E}">
        <p14:creationId xmlns:p14="http://schemas.microsoft.com/office/powerpoint/2010/main" xmlns="" val="1884654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DBF61EA3-B236-439E-9C0B-340980D56B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8FAF094-D087-493F-8DF9-A486C2D6BB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8D7C88D8-5509-4514-925A-9CE148E5C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7275593D-F75E-4426-AE3E-2CDEFD228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66C95E-EF3F-4B78-80F3-9DF8806A6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100">
                <a:latin typeface="Calibri (Body)"/>
              </a:rPr>
              <a:t>Theo dõi tiền sản</a:t>
            </a:r>
          </a:p>
          <a:p>
            <a:pPr>
              <a:lnSpc>
                <a:spcPct val="90000"/>
              </a:lnSpc>
            </a:pPr>
            <a:r>
              <a:rPr lang="en-US" sz="2100">
                <a:latin typeface="Calibri (Body)"/>
              </a:rPr>
              <a:t>Đo glucose huyết t</a:t>
            </a:r>
            <a:r>
              <a:rPr lang="vi-VN" sz="2100">
                <a:latin typeface="Calibri (Body)"/>
              </a:rPr>
              <a:t>ư</a:t>
            </a:r>
            <a:r>
              <a:rPr lang="en-US" sz="2100">
                <a:latin typeface="Calibri (Body)"/>
              </a:rPr>
              <a:t>ơng</a:t>
            </a:r>
          </a:p>
          <a:p>
            <a:pPr>
              <a:lnSpc>
                <a:spcPct val="90000"/>
              </a:lnSpc>
            </a:pPr>
            <a:r>
              <a:rPr lang="en-US" sz="2100">
                <a:latin typeface="Calibri (Body)"/>
              </a:rPr>
              <a:t>Điều chỉnh lối sống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100">
                <a:latin typeface="Calibri (Body)"/>
              </a:rPr>
              <a:t>Lựa chọn thực phẩm lành mạnh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100">
                <a:latin typeface="Calibri (Body)"/>
              </a:rPr>
              <a:t>Kiểm soát tăng cân trong thai kì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100">
                <a:latin typeface="Calibri (Body)"/>
              </a:rPr>
              <a:t>Hạn chế sử dụng muối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100">
                <a:latin typeface="Calibri (Body)"/>
              </a:rPr>
              <a:t>Hạn chế sử dụng r</a:t>
            </a:r>
            <a:r>
              <a:rPr lang="vi-VN" sz="2100">
                <a:latin typeface="Calibri (Body)"/>
              </a:rPr>
              <a:t>ư</a:t>
            </a:r>
            <a:r>
              <a:rPr lang="en-US" sz="2100">
                <a:latin typeface="Calibri (Body)"/>
              </a:rPr>
              <a:t>ợu bia, thuốc lá và chất kích thích.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100">
                <a:latin typeface="Calibri (Body)"/>
              </a:rPr>
              <a:t>Giáo dục dinh d</a:t>
            </a:r>
            <a:r>
              <a:rPr lang="vi-VN" sz="2100">
                <a:latin typeface="Calibri (Body)"/>
              </a:rPr>
              <a:t>ư</a:t>
            </a:r>
            <a:r>
              <a:rPr lang="en-US" sz="2100">
                <a:latin typeface="Calibri (Body)"/>
              </a:rPr>
              <a:t>ỡng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100">
                <a:latin typeface="Calibri (Body)"/>
              </a:rPr>
              <a:t>Hoạt động thể chất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en-US" sz="2100">
              <a:latin typeface="Calibri (Body)"/>
            </a:endParaRPr>
          </a:p>
        </p:txBody>
      </p:sp>
      <p:sp>
        <p:nvSpPr>
          <p:cNvPr id="9" name="Rounded Rectangle 1">
            <a:extLst>
              <a:ext uri="{FF2B5EF4-FFF2-40B4-BE49-F238E27FC236}">
                <a16:creationId xmlns:a16="http://schemas.microsoft.com/office/drawing/2014/main" xmlns="" id="{991FC79C-E10C-4532-9913-B34E719582E2}"/>
              </a:ext>
            </a:extLst>
          </p:cNvPr>
          <p:cNvSpPr/>
          <p:nvPr/>
        </p:nvSpPr>
        <p:spPr>
          <a:xfrm>
            <a:off x="66078" y="963235"/>
            <a:ext cx="8590909" cy="6220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QUẢN LÝ ĐTĐ THAI KÌ TRONG GIAI ĐOẠN MANG THAI</a:t>
            </a:r>
          </a:p>
        </p:txBody>
      </p:sp>
    </p:spTree>
    <p:extLst>
      <p:ext uri="{BB962C8B-B14F-4D97-AF65-F5344CB8AC3E}">
        <p14:creationId xmlns:p14="http://schemas.microsoft.com/office/powerpoint/2010/main" xmlns="" val="8166616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DBF61EA3-B236-439E-9C0B-340980D56B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8FAF094-D087-493F-8DF9-A486C2D6BB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8D7C88D8-5509-4514-925A-9CE148E5C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7275593D-F75E-4426-AE3E-2CDEFD228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CB495F-8268-4E15-B585-C761E34CD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r>
              <a:rPr lang="en-US" sz="2100" i="1">
                <a:latin typeface="Calibri (Body)"/>
              </a:rPr>
              <a:t>TRẺ S</a:t>
            </a:r>
            <a:r>
              <a:rPr lang="vi-VN" sz="2100" i="1">
                <a:latin typeface="Calibri (Body)"/>
              </a:rPr>
              <a:t>Ơ</a:t>
            </a:r>
            <a:r>
              <a:rPr lang="en-US" sz="2100" i="1">
                <a:latin typeface="Calibri (Body)"/>
              </a:rPr>
              <a:t> SINH </a:t>
            </a:r>
            <a:r>
              <a:rPr lang="en-US" sz="2100"/>
              <a:t>:</a:t>
            </a:r>
          </a:p>
          <a:p>
            <a:pPr>
              <a:buFontTx/>
              <a:buChar char="-"/>
            </a:pPr>
            <a:r>
              <a:rPr lang="en-US" sz="2100"/>
              <a:t>Theo dõi tình trạng tim mạch , hô hấp</a:t>
            </a:r>
          </a:p>
          <a:p>
            <a:pPr>
              <a:buFontTx/>
              <a:buChar char="-"/>
            </a:pPr>
            <a:r>
              <a:rPr lang="en-US" sz="2100"/>
              <a:t>Nếu sản phụ ĐTĐ thai kì không đ</a:t>
            </a:r>
            <a:r>
              <a:rPr lang="vi-VN" sz="2100"/>
              <a:t>ư</a:t>
            </a:r>
            <a:r>
              <a:rPr lang="en-US" sz="2100"/>
              <a:t>ợc kiểm soát ĐH tốt, cần áp dụng phác đồ kiểm soát ĐH cho đối t</a:t>
            </a:r>
            <a:r>
              <a:rPr lang="vi-VN" sz="2100"/>
              <a:t>ư</a:t>
            </a:r>
            <a:r>
              <a:rPr lang="en-US" sz="2100"/>
              <a:t>ợng nguy cơ cao và Phác đồ hạ Glucose huyết t</a:t>
            </a:r>
            <a:r>
              <a:rPr lang="vi-VN" sz="2100"/>
              <a:t>ư</a:t>
            </a:r>
            <a:r>
              <a:rPr lang="en-US" sz="2100"/>
              <a:t>ơng trẻ s</a:t>
            </a:r>
            <a:r>
              <a:rPr lang="vi-VN" sz="2100"/>
              <a:t>ơ</a:t>
            </a:r>
            <a:r>
              <a:rPr lang="en-US" sz="2100"/>
              <a:t> sinh</a:t>
            </a:r>
          </a:p>
        </p:txBody>
      </p:sp>
      <p:sp>
        <p:nvSpPr>
          <p:cNvPr id="9" name="Rounded Rectangle 1">
            <a:extLst>
              <a:ext uri="{FF2B5EF4-FFF2-40B4-BE49-F238E27FC236}">
                <a16:creationId xmlns:a16="http://schemas.microsoft.com/office/drawing/2014/main" xmlns="" id="{E6FB2E92-2C30-4744-BB0E-FDCB6A7FBAA2}"/>
              </a:ext>
            </a:extLst>
          </p:cNvPr>
          <p:cNvSpPr/>
          <p:nvPr/>
        </p:nvSpPr>
        <p:spPr>
          <a:xfrm>
            <a:off x="66078" y="963235"/>
            <a:ext cx="8590909" cy="6220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QUẢN LÝ ĐTĐ THAI KÌ SAU KÌ SINH</a:t>
            </a:r>
          </a:p>
        </p:txBody>
      </p:sp>
    </p:spTree>
    <p:extLst>
      <p:ext uri="{BB962C8B-B14F-4D97-AF65-F5344CB8AC3E}">
        <p14:creationId xmlns:p14="http://schemas.microsoft.com/office/powerpoint/2010/main" xmlns="" val="3562949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DBF61EA3-B236-439E-9C0B-340980D56B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8FAF094-D087-493F-8DF9-A486C2D6BB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8D7C88D8-5509-4514-925A-9CE148E5C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7275593D-F75E-4426-AE3E-2CDEFD228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E87B4F-DC6A-4469-8881-CF33D969E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r>
              <a:rPr lang="en-US" sz="2100">
                <a:latin typeface="Calibri (Body)"/>
              </a:rPr>
              <a:t>Theo dõi và chỉnh liều insulin cho mẹ :</a:t>
            </a:r>
          </a:p>
          <a:p>
            <a:pPr>
              <a:buFontTx/>
              <a:buChar char="-"/>
            </a:pPr>
            <a:r>
              <a:rPr lang="en-US" sz="2100">
                <a:latin typeface="Calibri (Body)"/>
              </a:rPr>
              <a:t>Ngay sau sinh không cần dùng insulin vì ĐH th</a:t>
            </a:r>
            <a:r>
              <a:rPr lang="vi-VN" sz="2100">
                <a:latin typeface="Calibri (Body)"/>
              </a:rPr>
              <a:t>ư</a:t>
            </a:r>
            <a:r>
              <a:rPr lang="en-US" sz="2100">
                <a:latin typeface="Calibri (Body)"/>
              </a:rPr>
              <a:t>ờng trở về bình th</a:t>
            </a:r>
            <a:r>
              <a:rPr lang="vi-VN" sz="2100">
                <a:latin typeface="Calibri (Body)"/>
              </a:rPr>
              <a:t>ư</a:t>
            </a:r>
            <a:r>
              <a:rPr lang="en-US" sz="2100">
                <a:latin typeface="Calibri (Body)"/>
              </a:rPr>
              <a:t>ờng.</a:t>
            </a:r>
          </a:p>
          <a:p>
            <a:pPr>
              <a:buFontTx/>
              <a:buChar char="-"/>
            </a:pPr>
            <a:r>
              <a:rPr lang="en-US" sz="2100">
                <a:latin typeface="Calibri (Body)"/>
              </a:rPr>
              <a:t> Kiểm tra ĐH đói vào ngày hôm sau.</a:t>
            </a:r>
          </a:p>
          <a:p>
            <a:pPr>
              <a:buFontTx/>
              <a:buChar char="-"/>
            </a:pPr>
            <a:r>
              <a:rPr lang="en-US" sz="2100">
                <a:latin typeface="Calibri (Body)"/>
              </a:rPr>
              <a:t>Đối với ĐTĐ và thai kì ( ĐTĐ thực sự) : </a:t>
            </a:r>
          </a:p>
          <a:p>
            <a:pPr marL="0" indent="0">
              <a:buNone/>
            </a:pPr>
            <a:r>
              <a:rPr lang="en-US" sz="2100">
                <a:latin typeface="Calibri (Body)"/>
              </a:rPr>
              <a:t> + Sau sinh nếu ĐH &gt;= 11.1 mmol/L : phải sử dụng insulin cho mẹ</a:t>
            </a:r>
          </a:p>
          <a:p>
            <a:pPr marL="0" indent="0">
              <a:buNone/>
            </a:pPr>
            <a:r>
              <a:rPr lang="en-US" sz="2100">
                <a:latin typeface="Calibri (Body)"/>
              </a:rPr>
              <a:t>+ Liều insulin giảm một nửa so với liều trong thời gian mang thai, ngay sau sinh và tăng dần liều để gần với liều bình th</a:t>
            </a:r>
            <a:r>
              <a:rPr lang="vi-VN" sz="2100">
                <a:latin typeface="Calibri (Body)"/>
              </a:rPr>
              <a:t>ư</a:t>
            </a:r>
            <a:r>
              <a:rPr lang="en-US" sz="2100">
                <a:latin typeface="Calibri (Body)"/>
              </a:rPr>
              <a:t>ờng sau 4-5 ngày</a:t>
            </a:r>
          </a:p>
          <a:p>
            <a:pPr marL="0" indent="0">
              <a:buNone/>
            </a:pPr>
            <a:endParaRPr lang="en-US" sz="2100">
              <a:latin typeface="Calibri (Body)"/>
            </a:endParaRPr>
          </a:p>
        </p:txBody>
      </p:sp>
      <p:sp>
        <p:nvSpPr>
          <p:cNvPr id="13" name="Rounded Rectangle 1">
            <a:extLst>
              <a:ext uri="{FF2B5EF4-FFF2-40B4-BE49-F238E27FC236}">
                <a16:creationId xmlns:a16="http://schemas.microsoft.com/office/drawing/2014/main" xmlns="" id="{4F1B4EB7-9F4F-402C-B4B0-CCA8DCA6C1E7}"/>
              </a:ext>
            </a:extLst>
          </p:cNvPr>
          <p:cNvSpPr/>
          <p:nvPr/>
        </p:nvSpPr>
        <p:spPr>
          <a:xfrm>
            <a:off x="66078" y="963235"/>
            <a:ext cx="8590909" cy="6220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QUẢN LÝ ĐTĐ THAI KÌ SAU KÌ SINH</a:t>
            </a:r>
          </a:p>
        </p:txBody>
      </p:sp>
    </p:spTree>
    <p:extLst>
      <p:ext uri="{BB962C8B-B14F-4D97-AF65-F5344CB8AC3E}">
        <p14:creationId xmlns:p14="http://schemas.microsoft.com/office/powerpoint/2010/main" xmlns="" val="2016769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DBF61EA3-B236-439E-9C0B-340980D56B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8FAF094-D087-493F-8DF9-A486C2D6BB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8D7C88D8-5509-4514-925A-9CE148E5C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7275593D-F75E-4426-AE3E-2CDEFD228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72B141-C117-470E-9514-E091A84F3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r>
              <a:rPr lang="en-US" sz="2100"/>
              <a:t>Tầm soát sớm ĐTĐ type 2 cho các Phụ nữa có ĐTĐ thai kì :</a:t>
            </a:r>
          </a:p>
          <a:p>
            <a:pPr>
              <a:buFontTx/>
              <a:buChar char="-"/>
            </a:pPr>
            <a:r>
              <a:rPr lang="en-US" sz="2100"/>
              <a:t>Sau sinh 4-12 tuần : làm lại nghiệm pháp dung nạp ĐH</a:t>
            </a:r>
          </a:p>
          <a:p>
            <a:pPr>
              <a:buFontTx/>
              <a:buChar char="-"/>
            </a:pPr>
            <a:r>
              <a:rPr lang="en-US" sz="2100"/>
              <a:t> Nếu kết quả bình th</a:t>
            </a:r>
            <a:r>
              <a:rPr lang="vi-VN" sz="2100"/>
              <a:t>ư</a:t>
            </a:r>
            <a:r>
              <a:rPr lang="en-US" sz="2100"/>
              <a:t>ờng :  tầm soát định kì 1 năm/ lần</a:t>
            </a:r>
          </a:p>
          <a:p>
            <a:pPr>
              <a:buFontTx/>
              <a:buChar char="-"/>
            </a:pPr>
            <a:endParaRPr lang="en-US" sz="2100"/>
          </a:p>
        </p:txBody>
      </p:sp>
      <p:sp>
        <p:nvSpPr>
          <p:cNvPr id="13" name="Rounded Rectangle 1">
            <a:extLst>
              <a:ext uri="{FF2B5EF4-FFF2-40B4-BE49-F238E27FC236}">
                <a16:creationId xmlns:a16="http://schemas.microsoft.com/office/drawing/2014/main" xmlns="" id="{C077617E-5EB3-4054-9FBE-46063F1A43CC}"/>
              </a:ext>
            </a:extLst>
          </p:cNvPr>
          <p:cNvSpPr/>
          <p:nvPr/>
        </p:nvSpPr>
        <p:spPr>
          <a:xfrm>
            <a:off x="66078" y="963235"/>
            <a:ext cx="8590909" cy="6220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QUẢN LÝ ĐTĐ THAI KÌ SAU KÌ SINH</a:t>
            </a:r>
          </a:p>
        </p:txBody>
      </p:sp>
    </p:spTree>
    <p:extLst>
      <p:ext uri="{BB962C8B-B14F-4D97-AF65-F5344CB8AC3E}">
        <p14:creationId xmlns:p14="http://schemas.microsoft.com/office/powerpoint/2010/main" xmlns="" val="27817774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5E11A8-71AF-47BF-A174-CD20ECF1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70C0"/>
                </a:solidFill>
                <a:latin typeface="Calibri (Headings)"/>
              </a:rPr>
              <a:t>Quản</a:t>
            </a:r>
            <a:r>
              <a:rPr lang="en-US" b="1" dirty="0">
                <a:solidFill>
                  <a:srgbClr val="0070C0"/>
                </a:solidFill>
                <a:latin typeface="Calibri (Headings)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alibri (Headings)"/>
              </a:rPr>
              <a:t>lý</a:t>
            </a:r>
            <a:r>
              <a:rPr lang="en-US" b="1" dirty="0">
                <a:solidFill>
                  <a:srgbClr val="0070C0"/>
                </a:solidFill>
                <a:latin typeface="Calibri (Headings)"/>
              </a:rPr>
              <a:t> ĐTĐ s</a:t>
            </a:r>
            <a:r>
              <a:rPr lang="vi-VN" b="1" dirty="0">
                <a:solidFill>
                  <a:srgbClr val="0070C0"/>
                </a:solidFill>
                <a:latin typeface="Calibri (Headings)"/>
              </a:rPr>
              <a:t>ơ</a:t>
            </a:r>
            <a:r>
              <a:rPr lang="en-US" b="1" dirty="0">
                <a:solidFill>
                  <a:srgbClr val="0070C0"/>
                </a:solidFill>
                <a:latin typeface="Calibri (Headings)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alibri (Headings)"/>
              </a:rPr>
              <a:t>đồ</a:t>
            </a:r>
            <a:endParaRPr lang="en-US" b="1" dirty="0">
              <a:solidFill>
                <a:srgbClr val="0070C0"/>
              </a:solidFill>
              <a:latin typeface="Calibri (Headings)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36188EC-8EAF-4ADD-A452-95BEDD4969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543" t="24652" r="33370" b="14590"/>
          <a:stretch/>
        </p:blipFill>
        <p:spPr>
          <a:xfrm>
            <a:off x="1905000" y="1357293"/>
            <a:ext cx="5029199" cy="552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59010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4846A3-29C9-4E02-A181-845AD15FC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4495800" cy="1143000"/>
          </a:xfrm>
        </p:spPr>
        <p:txBody>
          <a:bodyPr/>
          <a:lstStyle/>
          <a:p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khảo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F25564-ACBF-415D-8E31-F3066DEB4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Guideline ADA 2020</a:t>
            </a:r>
          </a:p>
          <a:p>
            <a:r>
              <a:rPr lang="en-US" sz="2400" dirty="0"/>
              <a:t>H</a:t>
            </a:r>
            <a:r>
              <a:rPr lang="vi-VN" sz="2400" dirty="0"/>
              <a:t>ư</a:t>
            </a:r>
            <a:r>
              <a:rPr lang="en-US" sz="2400" dirty="0" err="1"/>
              <a:t>ớng</a:t>
            </a:r>
            <a:r>
              <a:rPr lang="en-US" sz="2400" dirty="0"/>
              <a:t> </a:t>
            </a:r>
            <a:r>
              <a:rPr lang="en-US" sz="2400" dirty="0" err="1"/>
              <a:t>dẫn</a:t>
            </a:r>
            <a:r>
              <a:rPr lang="en-US" sz="2400" dirty="0"/>
              <a:t> </a:t>
            </a:r>
            <a:r>
              <a:rPr lang="en-US" sz="2400" dirty="0" err="1"/>
              <a:t>quốc</a:t>
            </a:r>
            <a:r>
              <a:rPr lang="en-US" sz="2400" dirty="0"/>
              <a:t> </a:t>
            </a:r>
            <a:r>
              <a:rPr lang="en-US" sz="2400" dirty="0" err="1"/>
              <a:t>gia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dự</a:t>
            </a:r>
            <a:r>
              <a:rPr lang="en-US" sz="2400" dirty="0"/>
              <a:t> </a:t>
            </a:r>
            <a:r>
              <a:rPr lang="en-US" sz="2400" dirty="0" err="1"/>
              <a:t>phòng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kiểm</a:t>
            </a:r>
            <a:r>
              <a:rPr lang="en-US" sz="2400" dirty="0"/>
              <a:t> </a:t>
            </a:r>
            <a:r>
              <a:rPr lang="en-US" sz="2400" dirty="0" err="1"/>
              <a:t>soát</a:t>
            </a:r>
            <a:r>
              <a:rPr lang="en-US" sz="2400" dirty="0"/>
              <a:t> </a:t>
            </a:r>
            <a:r>
              <a:rPr lang="en-US" sz="2400" dirty="0" err="1"/>
              <a:t>đái</a:t>
            </a:r>
            <a:r>
              <a:rPr lang="en-US" sz="2400" dirty="0"/>
              <a:t> </a:t>
            </a:r>
            <a:r>
              <a:rPr lang="en-US" sz="2400" dirty="0" err="1"/>
              <a:t>tháo</a:t>
            </a:r>
            <a:r>
              <a:rPr lang="en-US" sz="2400" dirty="0"/>
              <a:t> đ</a:t>
            </a:r>
            <a:r>
              <a:rPr lang="vi-VN" sz="2400" dirty="0"/>
              <a:t>ư</a:t>
            </a:r>
            <a:r>
              <a:rPr lang="en-US" sz="2400" dirty="0" err="1"/>
              <a:t>ờng</a:t>
            </a:r>
            <a:r>
              <a:rPr lang="en-US" sz="2400" dirty="0"/>
              <a:t> </a:t>
            </a:r>
            <a:r>
              <a:rPr lang="en-US" sz="2400" dirty="0" err="1"/>
              <a:t>thai</a:t>
            </a:r>
            <a:r>
              <a:rPr lang="en-US" sz="2400" dirty="0"/>
              <a:t> </a:t>
            </a:r>
            <a:r>
              <a:rPr lang="en-US" sz="2400" dirty="0" err="1"/>
              <a:t>kì</a:t>
            </a:r>
            <a:endParaRPr lang="en-US" sz="2400" dirty="0"/>
          </a:p>
          <a:p>
            <a:r>
              <a:rPr lang="en-US" sz="2400" dirty="0"/>
              <a:t>Trang </a:t>
            </a:r>
            <a:r>
              <a:rPr lang="en-US" sz="2400" dirty="0" err="1"/>
              <a:t>thông</a:t>
            </a:r>
            <a:r>
              <a:rPr lang="en-US" sz="2400" dirty="0"/>
              <a:t> tin Ngaydautien.vn </a:t>
            </a:r>
            <a:r>
              <a:rPr lang="en-US" sz="2400" dirty="0" err="1"/>
              <a:t>trực</a:t>
            </a:r>
            <a:r>
              <a:rPr lang="en-US" sz="2400" dirty="0"/>
              <a:t> </a:t>
            </a:r>
            <a:r>
              <a:rPr lang="en-US" sz="2400" dirty="0" err="1"/>
              <a:t>thuộc</a:t>
            </a:r>
            <a:r>
              <a:rPr lang="en-US" sz="2400" dirty="0"/>
              <a:t> </a:t>
            </a:r>
            <a:r>
              <a:rPr lang="en-US" sz="2400" dirty="0" err="1"/>
              <a:t>Hội</a:t>
            </a:r>
            <a:r>
              <a:rPr lang="en-US" sz="2400" dirty="0"/>
              <a:t> </a:t>
            </a:r>
            <a:r>
              <a:rPr lang="en-US" sz="2400" dirty="0" err="1"/>
              <a:t>nội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đái</a:t>
            </a:r>
            <a:r>
              <a:rPr lang="en-US" sz="2400" dirty="0"/>
              <a:t> </a:t>
            </a:r>
            <a:r>
              <a:rPr lang="en-US" sz="2400" dirty="0" err="1"/>
              <a:t>tháo</a:t>
            </a:r>
            <a:r>
              <a:rPr lang="en-US" sz="2400" dirty="0"/>
              <a:t> đ</a:t>
            </a:r>
            <a:r>
              <a:rPr lang="vi-VN" sz="2400" dirty="0"/>
              <a:t>ư</a:t>
            </a:r>
            <a:r>
              <a:rPr lang="en-US" sz="2400" dirty="0" err="1"/>
              <a:t>ờng</a:t>
            </a:r>
            <a:r>
              <a:rPr lang="en-US" sz="2400" dirty="0"/>
              <a:t> </a:t>
            </a:r>
            <a:r>
              <a:rPr lang="en-US" sz="2400" dirty="0" err="1"/>
              <a:t>Việt</a:t>
            </a:r>
            <a:r>
              <a:rPr lang="en-US" sz="2400" dirty="0"/>
              <a:t> Nam</a:t>
            </a:r>
          </a:p>
        </p:txBody>
      </p:sp>
    </p:spTree>
    <p:extLst>
      <p:ext uri="{BB962C8B-B14F-4D97-AF65-F5344CB8AC3E}">
        <p14:creationId xmlns:p14="http://schemas.microsoft.com/office/powerpoint/2010/main" xmlns="" val="2314110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93131F-D147-4FC2-8DE8-FA4D67391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3548" y="1262178"/>
            <a:ext cx="6423831" cy="767687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ĐÁI THÁO Đ</a:t>
            </a:r>
            <a:r>
              <a:rPr lang="vi-VN" sz="3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 THAI KÌ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F4F453B-6959-4901-9697-A5021C144A16}"/>
              </a:ext>
            </a:extLst>
          </p:cNvPr>
          <p:cNvSpPr/>
          <p:nvPr/>
        </p:nvSpPr>
        <p:spPr>
          <a:xfrm>
            <a:off x="1027983" y="1975236"/>
            <a:ext cx="2649349" cy="3614800"/>
          </a:xfrm>
          <a:prstGeom prst="rect">
            <a:avLst/>
          </a:prstGeom>
          <a:gradFill>
            <a:gsLst>
              <a:gs pos="99000">
                <a:schemeClr val="bg1"/>
              </a:gs>
              <a:gs pos="12000">
                <a:schemeClr val="bg1"/>
              </a:gs>
              <a:gs pos="86530">
                <a:schemeClr val="bg1"/>
              </a:gs>
              <a:gs pos="94000">
                <a:srgbClr val="E8E8E8"/>
              </a:gs>
              <a:gs pos="5000">
                <a:srgbClr val="E8E8E8"/>
              </a:gs>
              <a:gs pos="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9" name="Freeform: Shape 27">
            <a:extLst>
              <a:ext uri="{FF2B5EF4-FFF2-40B4-BE49-F238E27FC236}">
                <a16:creationId xmlns:a16="http://schemas.microsoft.com/office/drawing/2014/main" xmlns="" id="{27ACB98B-4B39-444D-BE98-D43EB238FD06}"/>
              </a:ext>
            </a:extLst>
          </p:cNvPr>
          <p:cNvSpPr/>
          <p:nvPr/>
        </p:nvSpPr>
        <p:spPr>
          <a:xfrm rot="3442228">
            <a:off x="936948" y="2654674"/>
            <a:ext cx="550864" cy="392082"/>
          </a:xfrm>
          <a:custGeom>
            <a:avLst/>
            <a:gdLst>
              <a:gd name="connsiteX0" fmla="*/ 0 w 734485"/>
              <a:gd name="connsiteY0" fmla="*/ 321232 h 522776"/>
              <a:gd name="connsiteX1" fmla="*/ 302712 w 734485"/>
              <a:gd name="connsiteY1" fmla="*/ 0 h 522776"/>
              <a:gd name="connsiteX2" fmla="*/ 734485 w 734485"/>
              <a:gd name="connsiteY2" fmla="*/ 522776 h 522776"/>
              <a:gd name="connsiteX3" fmla="*/ 314787 w 734485"/>
              <a:gd name="connsiteY3" fmla="*/ 522776 h 522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4485" h="522776">
                <a:moveTo>
                  <a:pt x="0" y="321232"/>
                </a:moveTo>
                <a:lnTo>
                  <a:pt x="302712" y="0"/>
                </a:lnTo>
                <a:lnTo>
                  <a:pt x="734485" y="522776"/>
                </a:lnTo>
                <a:lnTo>
                  <a:pt x="314787" y="522776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AA25F8D-2FBD-429E-919C-4F8708DEE395}"/>
              </a:ext>
            </a:extLst>
          </p:cNvPr>
          <p:cNvSpPr txBox="1"/>
          <p:nvPr/>
        </p:nvSpPr>
        <p:spPr>
          <a:xfrm rot="19222138">
            <a:off x="3441963" y="2624254"/>
            <a:ext cx="244145" cy="452440"/>
          </a:xfrm>
          <a:custGeom>
            <a:avLst/>
            <a:gdLst/>
            <a:ahLst/>
            <a:cxnLst/>
            <a:rect l="l" t="t" r="r" b="b"/>
            <a:pathLst>
              <a:path w="325526" h="603253">
                <a:moveTo>
                  <a:pt x="325526" y="0"/>
                </a:moveTo>
                <a:lnTo>
                  <a:pt x="325526" y="342686"/>
                </a:lnTo>
                <a:lnTo>
                  <a:pt x="109728" y="603253"/>
                </a:lnTo>
                <a:lnTo>
                  <a:pt x="109728" y="162763"/>
                </a:lnTo>
                <a:lnTo>
                  <a:pt x="0" y="162763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N" sz="5400" dirty="0">
              <a:solidFill>
                <a:srgbClr val="FF0000"/>
              </a:solidFill>
              <a:latin typeface="Montserrat Black" panose="00000A00000000000000" pitchFamily="2" charset="0"/>
            </a:endParaRPr>
          </a:p>
        </p:txBody>
      </p:sp>
      <p:sp>
        <p:nvSpPr>
          <p:cNvPr id="13" name="Freeform: Shape 35">
            <a:extLst>
              <a:ext uri="{FF2B5EF4-FFF2-40B4-BE49-F238E27FC236}">
                <a16:creationId xmlns:a16="http://schemas.microsoft.com/office/drawing/2014/main" xmlns="" id="{FBA9F25D-D793-420F-BCDD-009980D912D9}"/>
              </a:ext>
            </a:extLst>
          </p:cNvPr>
          <p:cNvSpPr/>
          <p:nvPr/>
        </p:nvSpPr>
        <p:spPr>
          <a:xfrm>
            <a:off x="3392211" y="4734071"/>
            <a:ext cx="269422" cy="543712"/>
          </a:xfrm>
          <a:custGeom>
            <a:avLst/>
            <a:gdLst>
              <a:gd name="connsiteX0" fmla="*/ 598714 w 598714"/>
              <a:gd name="connsiteY0" fmla="*/ 0 h 1208247"/>
              <a:gd name="connsiteX1" fmla="*/ 598714 w 598714"/>
              <a:gd name="connsiteY1" fmla="*/ 182484 h 1208247"/>
              <a:gd name="connsiteX2" fmla="*/ 519632 w 598714"/>
              <a:gd name="connsiteY2" fmla="*/ 190456 h 1208247"/>
              <a:gd name="connsiteX3" fmla="*/ 182483 w 598714"/>
              <a:gd name="connsiteY3" fmla="*/ 604123 h 1208247"/>
              <a:gd name="connsiteX4" fmla="*/ 519632 w 598714"/>
              <a:gd name="connsiteY4" fmla="*/ 1017791 h 1208247"/>
              <a:gd name="connsiteX5" fmla="*/ 598714 w 598714"/>
              <a:gd name="connsiteY5" fmla="*/ 1025763 h 1208247"/>
              <a:gd name="connsiteX6" fmla="*/ 598714 w 598714"/>
              <a:gd name="connsiteY6" fmla="*/ 1208247 h 1208247"/>
              <a:gd name="connsiteX7" fmla="*/ 482856 w 598714"/>
              <a:gd name="connsiteY7" fmla="*/ 1196567 h 1208247"/>
              <a:gd name="connsiteX8" fmla="*/ 0 w 598714"/>
              <a:gd name="connsiteY8" fmla="*/ 604123 h 1208247"/>
              <a:gd name="connsiteX9" fmla="*/ 482856 w 598714"/>
              <a:gd name="connsiteY9" fmla="*/ 11679 h 1208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8714" h="1208247">
                <a:moveTo>
                  <a:pt x="598714" y="0"/>
                </a:moveTo>
                <a:lnTo>
                  <a:pt x="598714" y="182484"/>
                </a:lnTo>
                <a:lnTo>
                  <a:pt x="519632" y="190456"/>
                </a:lnTo>
                <a:cubicBezTo>
                  <a:pt x="327222" y="229829"/>
                  <a:pt x="182483" y="400073"/>
                  <a:pt x="182483" y="604123"/>
                </a:cubicBezTo>
                <a:cubicBezTo>
                  <a:pt x="182483" y="808173"/>
                  <a:pt x="327222" y="978418"/>
                  <a:pt x="519632" y="1017791"/>
                </a:cubicBezTo>
                <a:lnTo>
                  <a:pt x="598714" y="1025763"/>
                </a:lnTo>
                <a:lnTo>
                  <a:pt x="598714" y="1208247"/>
                </a:lnTo>
                <a:lnTo>
                  <a:pt x="482856" y="1196567"/>
                </a:lnTo>
                <a:cubicBezTo>
                  <a:pt x="207291" y="1140178"/>
                  <a:pt x="0" y="896358"/>
                  <a:pt x="0" y="604123"/>
                </a:cubicBezTo>
                <a:cubicBezTo>
                  <a:pt x="0" y="311888"/>
                  <a:pt x="207291" y="68068"/>
                  <a:pt x="482856" y="1167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EDD3035-5165-47CB-97C3-270F0F684442}"/>
              </a:ext>
            </a:extLst>
          </p:cNvPr>
          <p:cNvSpPr/>
          <p:nvPr/>
        </p:nvSpPr>
        <p:spPr>
          <a:xfrm>
            <a:off x="4665343" y="2029716"/>
            <a:ext cx="3698427" cy="3603480"/>
          </a:xfrm>
          <a:prstGeom prst="rect">
            <a:avLst/>
          </a:prstGeom>
          <a:gradFill>
            <a:gsLst>
              <a:gs pos="99000">
                <a:schemeClr val="bg1"/>
              </a:gs>
              <a:gs pos="12000">
                <a:schemeClr val="bg1"/>
              </a:gs>
              <a:gs pos="86530">
                <a:schemeClr val="bg1"/>
              </a:gs>
              <a:gs pos="94000">
                <a:srgbClr val="E8E8E8"/>
              </a:gs>
              <a:gs pos="5000">
                <a:srgbClr val="E8E8E8"/>
              </a:gs>
              <a:gs pos="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19" name="Freeform: Shape 53">
            <a:extLst>
              <a:ext uri="{FF2B5EF4-FFF2-40B4-BE49-F238E27FC236}">
                <a16:creationId xmlns:a16="http://schemas.microsoft.com/office/drawing/2014/main" xmlns="" id="{124B53ED-12AC-43CA-BF3E-015E2625C004}"/>
              </a:ext>
            </a:extLst>
          </p:cNvPr>
          <p:cNvSpPr/>
          <p:nvPr/>
        </p:nvSpPr>
        <p:spPr>
          <a:xfrm rot="20536061">
            <a:off x="4622791" y="2714221"/>
            <a:ext cx="483839" cy="575538"/>
          </a:xfrm>
          <a:custGeom>
            <a:avLst/>
            <a:gdLst>
              <a:gd name="connsiteX0" fmla="*/ 208492 w 514492"/>
              <a:gd name="connsiteY0" fmla="*/ 0 h 612000"/>
              <a:gd name="connsiteX1" fmla="*/ 514492 w 514492"/>
              <a:gd name="connsiteY1" fmla="*/ 306000 h 612000"/>
              <a:gd name="connsiteX2" fmla="*/ 208492 w 514492"/>
              <a:gd name="connsiteY2" fmla="*/ 612000 h 612000"/>
              <a:gd name="connsiteX3" fmla="*/ 0 w 514492"/>
              <a:gd name="connsiteY3" fmla="*/ 403507 h 612000"/>
              <a:gd name="connsiteX4" fmla="*/ 91671 w 514492"/>
              <a:gd name="connsiteY4" fmla="*/ 116821 h 61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492" h="612000">
                <a:moveTo>
                  <a:pt x="208492" y="0"/>
                </a:moveTo>
                <a:lnTo>
                  <a:pt x="514492" y="306000"/>
                </a:lnTo>
                <a:lnTo>
                  <a:pt x="208492" y="612000"/>
                </a:lnTo>
                <a:lnTo>
                  <a:pt x="0" y="403507"/>
                </a:lnTo>
                <a:lnTo>
                  <a:pt x="91671" y="116821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20" name="Freeform: Shape 56">
            <a:extLst>
              <a:ext uri="{FF2B5EF4-FFF2-40B4-BE49-F238E27FC236}">
                <a16:creationId xmlns:a16="http://schemas.microsoft.com/office/drawing/2014/main" xmlns="" id="{D4D91AEA-0827-4BB6-9230-D81C841DF368}"/>
              </a:ext>
            </a:extLst>
          </p:cNvPr>
          <p:cNvSpPr/>
          <p:nvPr/>
        </p:nvSpPr>
        <p:spPr>
          <a:xfrm rot="711191">
            <a:off x="8074462" y="4532516"/>
            <a:ext cx="227906" cy="621532"/>
          </a:xfrm>
          <a:custGeom>
            <a:avLst/>
            <a:gdLst>
              <a:gd name="connsiteX0" fmla="*/ 147933 w 242345"/>
              <a:gd name="connsiteY0" fmla="*/ 0 h 660908"/>
              <a:gd name="connsiteX1" fmla="*/ 242345 w 242345"/>
              <a:gd name="connsiteY1" fmla="*/ 449837 h 660908"/>
              <a:gd name="connsiteX2" fmla="*/ 0 w 242345"/>
              <a:gd name="connsiteY2" fmla="*/ 660908 h 660908"/>
              <a:gd name="connsiteX3" fmla="*/ 0 w 242345"/>
              <a:gd name="connsiteY3" fmla="*/ 128843 h 660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345" h="660908">
                <a:moveTo>
                  <a:pt x="147933" y="0"/>
                </a:moveTo>
                <a:lnTo>
                  <a:pt x="242345" y="449837"/>
                </a:lnTo>
                <a:lnTo>
                  <a:pt x="0" y="660908"/>
                </a:lnTo>
                <a:lnTo>
                  <a:pt x="0" y="128843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7A10137E-76C4-43C9-8A9F-81B888525F4D}"/>
              </a:ext>
            </a:extLst>
          </p:cNvPr>
          <p:cNvSpPr txBox="1"/>
          <p:nvPr/>
        </p:nvSpPr>
        <p:spPr>
          <a:xfrm rot="19285963">
            <a:off x="7931771" y="2169624"/>
            <a:ext cx="461922" cy="564395"/>
          </a:xfrm>
          <a:custGeom>
            <a:avLst/>
            <a:gdLst/>
            <a:ahLst/>
            <a:cxnLst/>
            <a:rect l="l" t="t" r="r" b="b"/>
            <a:pathLst>
              <a:path w="491186" h="600151">
                <a:moveTo>
                  <a:pt x="424968" y="50083"/>
                </a:moveTo>
                <a:cubicBezTo>
                  <a:pt x="438938" y="60840"/>
                  <a:pt x="450952" y="73203"/>
                  <a:pt x="461011" y="87173"/>
                </a:cubicBezTo>
                <a:cubicBezTo>
                  <a:pt x="481127" y="115113"/>
                  <a:pt x="491186" y="147244"/>
                  <a:pt x="491186" y="183566"/>
                </a:cubicBezTo>
                <a:cubicBezTo>
                  <a:pt x="491186" y="215976"/>
                  <a:pt x="484340" y="246291"/>
                  <a:pt x="470650" y="274510"/>
                </a:cubicBezTo>
                <a:cubicBezTo>
                  <a:pt x="456959" y="302730"/>
                  <a:pt x="430276" y="334721"/>
                  <a:pt x="390602" y="370484"/>
                </a:cubicBezTo>
                <a:lnTo>
                  <a:pt x="306782" y="446761"/>
                </a:lnTo>
                <a:lnTo>
                  <a:pt x="350287" y="446761"/>
                </a:lnTo>
                <a:lnTo>
                  <a:pt x="227980" y="600151"/>
                </a:lnTo>
                <a:lnTo>
                  <a:pt x="34367" y="600151"/>
                </a:lnTo>
                <a:lnTo>
                  <a:pt x="34367" y="478612"/>
                </a:lnTo>
                <a:lnTo>
                  <a:pt x="246431" y="282474"/>
                </a:lnTo>
                <a:cubicBezTo>
                  <a:pt x="264872" y="265151"/>
                  <a:pt x="277165" y="250342"/>
                  <a:pt x="283312" y="238049"/>
                </a:cubicBezTo>
                <a:cubicBezTo>
                  <a:pt x="289459" y="225755"/>
                  <a:pt x="292532" y="213741"/>
                  <a:pt x="292533" y="202006"/>
                </a:cubicBezTo>
                <a:cubicBezTo>
                  <a:pt x="292532" y="187477"/>
                  <a:pt x="287643" y="176162"/>
                  <a:pt x="277864" y="168059"/>
                </a:cubicBezTo>
                <a:cubicBezTo>
                  <a:pt x="268085" y="159956"/>
                  <a:pt x="253975" y="155905"/>
                  <a:pt x="235535" y="155905"/>
                </a:cubicBezTo>
                <a:cubicBezTo>
                  <a:pt x="217653" y="155905"/>
                  <a:pt x="200889" y="160655"/>
                  <a:pt x="185243" y="170154"/>
                </a:cubicBezTo>
                <a:cubicBezTo>
                  <a:pt x="169596" y="179654"/>
                  <a:pt x="157582" y="193066"/>
                  <a:pt x="149200" y="210388"/>
                </a:cubicBezTo>
                <a:lnTo>
                  <a:pt x="0" y="135788"/>
                </a:lnTo>
                <a:cubicBezTo>
                  <a:pt x="22353" y="93878"/>
                  <a:pt x="55042" y="60769"/>
                  <a:pt x="98070" y="36462"/>
                </a:cubicBezTo>
                <a:cubicBezTo>
                  <a:pt x="141097" y="12154"/>
                  <a:pt x="193066" y="0"/>
                  <a:pt x="253975" y="0"/>
                </a:cubicBezTo>
                <a:cubicBezTo>
                  <a:pt x="300355" y="0"/>
                  <a:pt x="341428" y="7544"/>
                  <a:pt x="377191" y="22631"/>
                </a:cubicBezTo>
                <a:cubicBezTo>
                  <a:pt x="395072" y="30175"/>
                  <a:pt x="410998" y="39326"/>
                  <a:pt x="424968" y="5008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N" sz="4950" dirty="0">
              <a:solidFill>
                <a:srgbClr val="FF0000"/>
              </a:solidFill>
              <a:latin typeface="Montserrat Black" panose="00000A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38227" y="2654211"/>
            <a:ext cx="2003023" cy="237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Bệnh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đái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tháo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đ</a:t>
            </a:r>
            <a:r>
              <a:rPr lang="vi-VN" sz="1350" i="1" dirty="0">
                <a:solidFill>
                  <a:schemeClr val="accent1">
                    <a:lumMod val="75000"/>
                  </a:schemeClr>
                </a:solidFill>
              </a:rPr>
              <a:t>ư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ờng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thai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kì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là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tình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trạng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liên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quan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đến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tăng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glucose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huyết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t</a:t>
            </a:r>
            <a:r>
              <a:rPr lang="vi-VN" sz="1350" i="1" dirty="0">
                <a:solidFill>
                  <a:schemeClr val="accent1">
                    <a:lumMod val="75000"/>
                  </a:schemeClr>
                </a:solidFill>
              </a:rPr>
              <a:t>ư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ơng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của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mẹ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với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mức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độ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thấp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h</a:t>
            </a:r>
            <a:r>
              <a:rPr lang="vi-VN" sz="1350" i="1" dirty="0">
                <a:solidFill>
                  <a:schemeClr val="accent1">
                    <a:lumMod val="75000"/>
                  </a:schemeClr>
                </a:solidFill>
              </a:rPr>
              <a:t>ơ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n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đái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tháo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đ</a:t>
            </a:r>
            <a:r>
              <a:rPr lang="vi-VN" sz="1350" i="1" dirty="0">
                <a:solidFill>
                  <a:schemeClr val="accent1">
                    <a:lumMod val="75000"/>
                  </a:schemeClr>
                </a:solidFill>
              </a:rPr>
              <a:t>ư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ờng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mang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thai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(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đái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tháo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đ</a:t>
            </a:r>
            <a:r>
              <a:rPr lang="vi-VN" sz="1350" i="1" dirty="0">
                <a:solidFill>
                  <a:schemeClr val="accent1">
                    <a:lumMod val="75000"/>
                  </a:schemeClr>
                </a:solidFill>
              </a:rPr>
              <a:t>ư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ờng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rõ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và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làm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tăng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nguy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c</a:t>
            </a:r>
            <a:r>
              <a:rPr lang="vi-VN" sz="1350" i="1" dirty="0">
                <a:solidFill>
                  <a:schemeClr val="accent1">
                    <a:lumMod val="75000"/>
                  </a:schemeClr>
                </a:solidFill>
              </a:rPr>
              <a:t>ơ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các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kêt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cục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sản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khoa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bất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lợi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(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theo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Hội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Nội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tiết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Mỹ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).</a:t>
            </a:r>
            <a:endParaRPr lang="vi-VN" sz="1350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1350" dirty="0"/>
          </a:p>
        </p:txBody>
      </p:sp>
      <p:sp>
        <p:nvSpPr>
          <p:cNvPr id="23" name="TextBox 22"/>
          <p:cNvSpPr txBox="1"/>
          <p:nvPr/>
        </p:nvSpPr>
        <p:spPr>
          <a:xfrm>
            <a:off x="5043472" y="2654211"/>
            <a:ext cx="3445311" cy="237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Theo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Tổ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chức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Y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tế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thế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giới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2013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thì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tăng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glucose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huyết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t</a:t>
            </a:r>
            <a:r>
              <a:rPr lang="vi-VN" sz="1350" i="1" dirty="0">
                <a:solidFill>
                  <a:schemeClr val="accent1">
                    <a:lumMod val="75000"/>
                  </a:schemeClr>
                </a:solidFill>
              </a:rPr>
              <a:t>ư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ơng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đ</a:t>
            </a:r>
            <a:r>
              <a:rPr lang="vi-VN" sz="1350" i="1" dirty="0">
                <a:solidFill>
                  <a:schemeClr val="accent1">
                    <a:lumMod val="75000"/>
                  </a:schemeClr>
                </a:solidFill>
              </a:rPr>
              <a:t>ư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ợc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phát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hiện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lần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đầu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khi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có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thai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đ</a:t>
            </a:r>
            <a:r>
              <a:rPr lang="vi-VN" sz="1350" i="1" dirty="0">
                <a:solidFill>
                  <a:schemeClr val="accent1">
                    <a:lumMod val="75000"/>
                  </a:schemeClr>
                </a:solidFill>
              </a:rPr>
              <a:t>ư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ợc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phân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loại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thành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2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nhóm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là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đái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tháo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đ</a:t>
            </a:r>
            <a:r>
              <a:rPr lang="vi-VN" sz="1350" i="1" dirty="0">
                <a:solidFill>
                  <a:schemeClr val="accent1">
                    <a:lumMod val="75000"/>
                  </a:schemeClr>
                </a:solidFill>
              </a:rPr>
              <a:t>ư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ờng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mang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thai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( Diabetes in pregnancy )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và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đái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tháo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đ</a:t>
            </a:r>
            <a:r>
              <a:rPr lang="vi-VN" sz="1350" i="1" dirty="0">
                <a:solidFill>
                  <a:schemeClr val="accent1">
                    <a:lumMod val="75000"/>
                  </a:schemeClr>
                </a:solidFill>
              </a:rPr>
              <a:t>ư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ờng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thai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kì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( Gestational Diabetes Mellitus).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Đái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tháo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đ</a:t>
            </a:r>
            <a:r>
              <a:rPr lang="vi-VN" sz="1350" i="1" dirty="0">
                <a:solidFill>
                  <a:schemeClr val="accent1">
                    <a:lumMod val="75000"/>
                  </a:schemeClr>
                </a:solidFill>
              </a:rPr>
              <a:t>ư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ờng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mang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thai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hay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còn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gọi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là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đái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tháo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đ</a:t>
            </a:r>
            <a:r>
              <a:rPr lang="vi-VN" sz="1350" i="1" dirty="0">
                <a:solidFill>
                  <a:schemeClr val="accent1">
                    <a:lumMod val="75000"/>
                  </a:schemeClr>
                </a:solidFill>
              </a:rPr>
              <a:t>ư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ờng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rõ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có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mức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đ</a:t>
            </a:r>
            <a:r>
              <a:rPr lang="vi-VN" sz="1350" i="1" dirty="0">
                <a:solidFill>
                  <a:schemeClr val="accent1">
                    <a:lumMod val="75000"/>
                  </a:schemeClr>
                </a:solidFill>
              </a:rPr>
              <a:t>ư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ờng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máu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đạt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mức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chuẩn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đoán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ĐTĐ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tiêu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chuẩn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trong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khi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ĐTĐ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thai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kì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có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mức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glucose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huyết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t</a:t>
            </a:r>
            <a:r>
              <a:rPr lang="vi-VN" sz="1350" i="1" dirty="0">
                <a:solidFill>
                  <a:schemeClr val="accent1">
                    <a:lumMod val="75000"/>
                  </a:schemeClr>
                </a:solidFill>
              </a:rPr>
              <a:t>ư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ơng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50" i="1" dirty="0" err="1">
                <a:solidFill>
                  <a:schemeClr val="accent1">
                    <a:lumMod val="75000"/>
                  </a:schemeClr>
                </a:solidFill>
              </a:rPr>
              <a:t>thấp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 h</a:t>
            </a:r>
            <a:r>
              <a:rPr lang="vi-VN" sz="1350" i="1" dirty="0">
                <a:solidFill>
                  <a:schemeClr val="accent1">
                    <a:lumMod val="75000"/>
                  </a:schemeClr>
                </a:solidFill>
              </a:rPr>
              <a:t>ơ</a:t>
            </a:r>
            <a:r>
              <a:rPr lang="en-US" sz="1350" i="1" dirty="0">
                <a:solidFill>
                  <a:schemeClr val="accent1">
                    <a:lumMod val="75000"/>
                  </a:schemeClr>
                </a:solidFill>
              </a:rPr>
              <a:t>n.</a:t>
            </a:r>
          </a:p>
          <a:p>
            <a:endParaRPr lang="en-US" sz="1350" dirty="0"/>
          </a:p>
        </p:txBody>
      </p:sp>
      <p:sp>
        <p:nvSpPr>
          <p:cNvPr id="16" name="Rounded Rectangle 3">
            <a:extLst>
              <a:ext uri="{FF2B5EF4-FFF2-40B4-BE49-F238E27FC236}">
                <a16:creationId xmlns:a16="http://schemas.microsoft.com/office/drawing/2014/main" xmlns="" id="{E53F13A9-EDC3-40D0-A18A-B3480F604E5C}"/>
              </a:ext>
            </a:extLst>
          </p:cNvPr>
          <p:cNvSpPr/>
          <p:nvPr/>
        </p:nvSpPr>
        <p:spPr>
          <a:xfrm>
            <a:off x="1219200" y="228600"/>
            <a:ext cx="5943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/>
              <a:t>ĐỊNH NGHĨA</a:t>
            </a:r>
          </a:p>
        </p:txBody>
      </p:sp>
    </p:spTree>
    <p:extLst>
      <p:ext uri="{BB962C8B-B14F-4D97-AF65-F5344CB8AC3E}">
        <p14:creationId xmlns:p14="http://schemas.microsoft.com/office/powerpoint/2010/main" xmlns="" val="325194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5.55112E-17 L -2.08333E-6 0.09583 " pathEditMode="relative" rAng="0" ptsTypes="AA">
                                      <p:cBhvr>
                                        <p:cTn id="6" dur="6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9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repeatCount="indefinite" accel="50000" decel="50000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91667E-6 -1.48148E-6 L 2.91667E-6 -0.05903 " pathEditMode="relative" rAng="0" ptsTypes="AA">
                                      <p:cBhvr>
                                        <p:cTn id="8" dur="7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96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1.85185E-6 L 0.00039 -0.11597 " pathEditMode="relative" rAng="0" ptsTypes="AA">
                                      <p:cBhvr>
                                        <p:cTn id="10" dur="8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581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0 L -0.00039 -0.10394 " pathEditMode="relative" rAng="0" ptsTypes="AA">
                                      <p:cBhvr>
                                        <p:cTn id="12" dur="7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9" grpId="0" animBg="1"/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hank you! for! listening !">
            <a:extLst>
              <a:ext uri="{FF2B5EF4-FFF2-40B4-BE49-F238E27FC236}">
                <a16:creationId xmlns:a16="http://schemas.microsoft.com/office/drawing/2014/main" xmlns="" id="{8D820978-38DC-459B-B7CD-89CF11DCB7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677" t="4120" r="14169" b="16168"/>
          <a:stretch/>
        </p:blipFill>
        <p:spPr bwMode="auto">
          <a:xfrm>
            <a:off x="-2514600" y="0"/>
            <a:ext cx="12443002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19898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B2E3EF-C75B-4C19-B665-D865EBE3B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845653"/>
            <a:ext cx="6388859" cy="994172"/>
          </a:xfrm>
        </p:spPr>
        <p:txBody>
          <a:bodyPr>
            <a:normAutofit/>
          </a:bodyPr>
          <a:lstStyle/>
          <a:p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đái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tháo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3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thai</a:t>
            </a:r>
            <a:r>
              <a:rPr lang="en-US" sz="30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endParaRPr lang="en-US" sz="3000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0635CC97-7B5C-4774-B5DA-96878DE334EA}"/>
              </a:ext>
            </a:extLst>
          </p:cNvPr>
          <p:cNvGrpSpPr/>
          <p:nvPr/>
        </p:nvGrpSpPr>
        <p:grpSpPr>
          <a:xfrm>
            <a:off x="-3" y="1663266"/>
            <a:ext cx="9144002" cy="3519126"/>
            <a:chOff x="-4" y="1078144"/>
            <a:chExt cx="12192003" cy="4692168"/>
          </a:xfrm>
          <a:effectLst>
            <a:outerShdw blurRad="1651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" name="Freeform: Shape 109">
              <a:extLst>
                <a:ext uri="{FF2B5EF4-FFF2-40B4-BE49-F238E27FC236}">
                  <a16:creationId xmlns:a16="http://schemas.microsoft.com/office/drawing/2014/main" xmlns="" id="{1EF6F183-A380-4B3E-A170-A206522BEDED}"/>
                </a:ext>
              </a:extLst>
            </p:cNvPr>
            <p:cNvSpPr/>
            <p:nvPr/>
          </p:nvSpPr>
          <p:spPr>
            <a:xfrm flipH="1">
              <a:off x="2731944" y="1092694"/>
              <a:ext cx="1504606" cy="4677618"/>
            </a:xfrm>
            <a:custGeom>
              <a:avLst/>
              <a:gdLst>
                <a:gd name="connsiteX0" fmla="*/ 1776338 w 1776338"/>
                <a:gd name="connsiteY0" fmla="*/ 0 h 4677618"/>
                <a:gd name="connsiteX1" fmla="*/ 1776338 w 1776338"/>
                <a:gd name="connsiteY1" fmla="*/ 176305 h 4677618"/>
                <a:gd name="connsiteX2" fmla="*/ 1776338 w 1776338"/>
                <a:gd name="connsiteY2" fmla="*/ 180000 h 4677618"/>
                <a:gd name="connsiteX3" fmla="*/ 1776338 w 1776338"/>
                <a:gd name="connsiteY3" fmla="*/ 4496305 h 4677618"/>
                <a:gd name="connsiteX4" fmla="*/ 1776338 w 1776338"/>
                <a:gd name="connsiteY4" fmla="*/ 4677618 h 4677618"/>
                <a:gd name="connsiteX5" fmla="*/ 0 w 1776338"/>
                <a:gd name="connsiteY5" fmla="*/ 4496305 h 4677618"/>
                <a:gd name="connsiteX6" fmla="*/ 0 w 1776338"/>
                <a:gd name="connsiteY6" fmla="*/ 180000 h 4677618"/>
                <a:gd name="connsiteX7" fmla="*/ 0 w 1776338"/>
                <a:gd name="connsiteY7" fmla="*/ 176305 h 4677618"/>
                <a:gd name="connsiteX8" fmla="*/ 36464 w 1776338"/>
                <a:gd name="connsiteY8" fmla="*/ 176305 h 4677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76338" h="4677618">
                  <a:moveTo>
                    <a:pt x="1776338" y="0"/>
                  </a:moveTo>
                  <a:lnTo>
                    <a:pt x="1776338" y="176305"/>
                  </a:lnTo>
                  <a:lnTo>
                    <a:pt x="1776338" y="180000"/>
                  </a:lnTo>
                  <a:lnTo>
                    <a:pt x="1776338" y="4496305"/>
                  </a:lnTo>
                  <a:lnTo>
                    <a:pt x="1776338" y="4677618"/>
                  </a:lnTo>
                  <a:lnTo>
                    <a:pt x="0" y="4496305"/>
                  </a:lnTo>
                  <a:lnTo>
                    <a:pt x="0" y="180000"/>
                  </a:lnTo>
                  <a:lnTo>
                    <a:pt x="0" y="176305"/>
                  </a:lnTo>
                  <a:lnTo>
                    <a:pt x="36464" y="17630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9CA7E064-08E2-4D87-B684-C0A5080810ED}"/>
                </a:ext>
              </a:extLst>
            </p:cNvPr>
            <p:cNvSpPr/>
            <p:nvPr/>
          </p:nvSpPr>
          <p:spPr>
            <a:xfrm flipH="1">
              <a:off x="-4" y="1087688"/>
              <a:ext cx="2868089" cy="467761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/>
            </a:p>
          </p:txBody>
        </p:sp>
        <p:sp>
          <p:nvSpPr>
            <p:cNvPr id="10" name="Freeform: Shape 106">
              <a:extLst>
                <a:ext uri="{FF2B5EF4-FFF2-40B4-BE49-F238E27FC236}">
                  <a16:creationId xmlns:a16="http://schemas.microsoft.com/office/drawing/2014/main" xmlns="" id="{010604EF-A5A1-4B6E-A7D2-C1884E9BCBAE}"/>
                </a:ext>
              </a:extLst>
            </p:cNvPr>
            <p:cNvSpPr/>
            <p:nvPr/>
          </p:nvSpPr>
          <p:spPr>
            <a:xfrm>
              <a:off x="7589328" y="1087688"/>
              <a:ext cx="1897315" cy="4677618"/>
            </a:xfrm>
            <a:custGeom>
              <a:avLst/>
              <a:gdLst>
                <a:gd name="connsiteX0" fmla="*/ 1776338 w 1776338"/>
                <a:gd name="connsiteY0" fmla="*/ 0 h 4677618"/>
                <a:gd name="connsiteX1" fmla="*/ 1776338 w 1776338"/>
                <a:gd name="connsiteY1" fmla="*/ 176305 h 4677618"/>
                <a:gd name="connsiteX2" fmla="*/ 1776338 w 1776338"/>
                <a:gd name="connsiteY2" fmla="*/ 180000 h 4677618"/>
                <a:gd name="connsiteX3" fmla="*/ 1776338 w 1776338"/>
                <a:gd name="connsiteY3" fmla="*/ 4496305 h 4677618"/>
                <a:gd name="connsiteX4" fmla="*/ 1776338 w 1776338"/>
                <a:gd name="connsiteY4" fmla="*/ 4677618 h 4677618"/>
                <a:gd name="connsiteX5" fmla="*/ 0 w 1776338"/>
                <a:gd name="connsiteY5" fmla="*/ 4496305 h 4677618"/>
                <a:gd name="connsiteX6" fmla="*/ 0 w 1776338"/>
                <a:gd name="connsiteY6" fmla="*/ 180000 h 4677618"/>
                <a:gd name="connsiteX7" fmla="*/ 0 w 1776338"/>
                <a:gd name="connsiteY7" fmla="*/ 176305 h 4677618"/>
                <a:gd name="connsiteX8" fmla="*/ 36464 w 1776338"/>
                <a:gd name="connsiteY8" fmla="*/ 176305 h 4677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76338" h="4677618">
                  <a:moveTo>
                    <a:pt x="1776338" y="0"/>
                  </a:moveTo>
                  <a:lnTo>
                    <a:pt x="1776338" y="176305"/>
                  </a:lnTo>
                  <a:lnTo>
                    <a:pt x="1776338" y="180000"/>
                  </a:lnTo>
                  <a:lnTo>
                    <a:pt x="1776338" y="4496305"/>
                  </a:lnTo>
                  <a:lnTo>
                    <a:pt x="1776338" y="4677618"/>
                  </a:lnTo>
                  <a:lnTo>
                    <a:pt x="0" y="4496305"/>
                  </a:lnTo>
                  <a:lnTo>
                    <a:pt x="0" y="180000"/>
                  </a:lnTo>
                  <a:lnTo>
                    <a:pt x="0" y="176305"/>
                  </a:lnTo>
                  <a:lnTo>
                    <a:pt x="36464" y="17630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91C92548-27DF-4480-B047-E1DE30E17705}"/>
                </a:ext>
              </a:extLst>
            </p:cNvPr>
            <p:cNvSpPr/>
            <p:nvPr/>
          </p:nvSpPr>
          <p:spPr>
            <a:xfrm>
              <a:off x="9477661" y="1078144"/>
              <a:ext cx="2714338" cy="467761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41658676-1673-4848-B3B8-42C88949E706}"/>
                </a:ext>
              </a:extLst>
            </p:cNvPr>
            <p:cNvSpPr/>
            <p:nvPr/>
          </p:nvSpPr>
          <p:spPr>
            <a:xfrm>
              <a:off x="4235376" y="1269000"/>
              <a:ext cx="3720074" cy="432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/>
            </a:p>
          </p:txBody>
        </p:sp>
      </p:grpSp>
      <p:sp>
        <p:nvSpPr>
          <p:cNvPr id="42" name="Rectangle: Rounded Corners 47">
            <a:extLst>
              <a:ext uri="{FF2B5EF4-FFF2-40B4-BE49-F238E27FC236}">
                <a16:creationId xmlns:a16="http://schemas.microsoft.com/office/drawing/2014/main" xmlns="" id="{CD66801A-09A8-47D4-B270-633915166D2D}"/>
              </a:ext>
            </a:extLst>
          </p:cNvPr>
          <p:cNvSpPr/>
          <p:nvPr/>
        </p:nvSpPr>
        <p:spPr>
          <a:xfrm flipH="1">
            <a:off x="6891428" y="2179836"/>
            <a:ext cx="2252572" cy="472966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FF00FF"/>
              </a:gs>
              <a:gs pos="100000">
                <a:srgbClr val="66006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48" name="Rectangle: Rounded Corners 41">
            <a:extLst>
              <a:ext uri="{FF2B5EF4-FFF2-40B4-BE49-F238E27FC236}">
                <a16:creationId xmlns:a16="http://schemas.microsoft.com/office/drawing/2014/main" xmlns="" id="{109D4345-CB06-447D-99CF-9F0FDCAB9F98}"/>
              </a:ext>
            </a:extLst>
          </p:cNvPr>
          <p:cNvSpPr/>
          <p:nvPr/>
        </p:nvSpPr>
        <p:spPr>
          <a:xfrm flipH="1">
            <a:off x="6891428" y="2944407"/>
            <a:ext cx="2252572" cy="472966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CC0066"/>
              </a:gs>
              <a:gs pos="100000">
                <a:srgbClr val="990033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54" name="Rectangle: Rounded Corners 35">
            <a:extLst>
              <a:ext uri="{FF2B5EF4-FFF2-40B4-BE49-F238E27FC236}">
                <a16:creationId xmlns:a16="http://schemas.microsoft.com/office/drawing/2014/main" xmlns="" id="{8ACB247C-048E-4F72-8EF5-FB15BA557E40}"/>
              </a:ext>
            </a:extLst>
          </p:cNvPr>
          <p:cNvSpPr/>
          <p:nvPr/>
        </p:nvSpPr>
        <p:spPr>
          <a:xfrm flipH="1">
            <a:off x="6891428" y="3721142"/>
            <a:ext cx="2252572" cy="472966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FF3300"/>
              </a:gs>
              <a:gs pos="100000">
                <a:srgbClr val="99000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63" name="Freeform: Shape 81">
            <a:extLst>
              <a:ext uri="{FF2B5EF4-FFF2-40B4-BE49-F238E27FC236}">
                <a16:creationId xmlns:a16="http://schemas.microsoft.com/office/drawing/2014/main" xmlns="" id="{240B2CE8-078B-4736-92EE-78D9804AD097}"/>
              </a:ext>
            </a:extLst>
          </p:cNvPr>
          <p:cNvSpPr/>
          <p:nvPr/>
        </p:nvSpPr>
        <p:spPr>
          <a:xfrm flipH="1" flipV="1">
            <a:off x="5775992" y="2945793"/>
            <a:ext cx="1332254" cy="472962"/>
          </a:xfrm>
          <a:custGeom>
            <a:avLst/>
            <a:gdLst>
              <a:gd name="connsiteX0" fmla="*/ 0 w 1776338"/>
              <a:gd name="connsiteY0" fmla="*/ 630616 h 630616"/>
              <a:gd name="connsiteX1" fmla="*/ 1776338 w 1776338"/>
              <a:gd name="connsiteY1" fmla="*/ 495307 h 630616"/>
              <a:gd name="connsiteX2" fmla="*/ 1776338 w 1776338"/>
              <a:gd name="connsiteY2" fmla="*/ 135309 h 630616"/>
              <a:gd name="connsiteX3" fmla="*/ 1776338 w 1776338"/>
              <a:gd name="connsiteY3" fmla="*/ 135307 h 630616"/>
              <a:gd name="connsiteX4" fmla="*/ 1776312 w 1776338"/>
              <a:gd name="connsiteY4" fmla="*/ 135307 h 630616"/>
              <a:gd name="connsiteX5" fmla="*/ 0 w 1776338"/>
              <a:gd name="connsiteY5" fmla="*/ 0 h 630616"/>
              <a:gd name="connsiteX6" fmla="*/ 0 w 1776338"/>
              <a:gd name="connsiteY6" fmla="*/ 135307 h 630616"/>
              <a:gd name="connsiteX7" fmla="*/ 0 w 1776338"/>
              <a:gd name="connsiteY7" fmla="*/ 135309 h 630616"/>
              <a:gd name="connsiteX8" fmla="*/ 0 w 1776338"/>
              <a:gd name="connsiteY8" fmla="*/ 495307 h 63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76338" h="630616">
                <a:moveTo>
                  <a:pt x="0" y="630616"/>
                </a:moveTo>
                <a:lnTo>
                  <a:pt x="1776338" y="495307"/>
                </a:lnTo>
                <a:lnTo>
                  <a:pt x="1776338" y="135309"/>
                </a:lnTo>
                <a:lnTo>
                  <a:pt x="1776338" y="135307"/>
                </a:lnTo>
                <a:lnTo>
                  <a:pt x="1776312" y="135307"/>
                </a:lnTo>
                <a:lnTo>
                  <a:pt x="0" y="0"/>
                </a:lnTo>
                <a:lnTo>
                  <a:pt x="0" y="135307"/>
                </a:lnTo>
                <a:lnTo>
                  <a:pt x="0" y="135309"/>
                </a:lnTo>
                <a:lnTo>
                  <a:pt x="0" y="495307"/>
                </a:lnTo>
                <a:close/>
              </a:path>
            </a:pathLst>
          </a:custGeom>
          <a:gradFill flip="none" rotWithShape="1">
            <a:gsLst>
              <a:gs pos="0">
                <a:srgbClr val="CC0066"/>
              </a:gs>
              <a:gs pos="100000">
                <a:srgbClr val="990033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64" name="Freeform: Shape 82">
            <a:extLst>
              <a:ext uri="{FF2B5EF4-FFF2-40B4-BE49-F238E27FC236}">
                <a16:creationId xmlns:a16="http://schemas.microsoft.com/office/drawing/2014/main" xmlns="" id="{771FBEB4-222E-47B8-A406-EC4108E16AF3}"/>
              </a:ext>
            </a:extLst>
          </p:cNvPr>
          <p:cNvSpPr/>
          <p:nvPr/>
        </p:nvSpPr>
        <p:spPr>
          <a:xfrm flipH="1">
            <a:off x="5775992" y="2181219"/>
            <a:ext cx="1332254" cy="693688"/>
          </a:xfrm>
          <a:custGeom>
            <a:avLst/>
            <a:gdLst>
              <a:gd name="connsiteX0" fmla="*/ 0 w 1776338"/>
              <a:gd name="connsiteY0" fmla="*/ 0 h 924917"/>
              <a:gd name="connsiteX1" fmla="*/ 1776338 w 1776338"/>
              <a:gd name="connsiteY1" fmla="*/ 564911 h 924917"/>
              <a:gd name="connsiteX2" fmla="*/ 1776338 w 1776338"/>
              <a:gd name="connsiteY2" fmla="*/ 629470 h 924917"/>
              <a:gd name="connsiteX3" fmla="*/ 1776338 w 1776338"/>
              <a:gd name="connsiteY3" fmla="*/ 924917 h 924917"/>
              <a:gd name="connsiteX4" fmla="*/ 0 w 1776338"/>
              <a:gd name="connsiteY4" fmla="*/ 629470 h 924917"/>
              <a:gd name="connsiteX5" fmla="*/ 0 w 1776338"/>
              <a:gd name="connsiteY5" fmla="*/ 564911 h 924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76338" h="924917">
                <a:moveTo>
                  <a:pt x="0" y="0"/>
                </a:moveTo>
                <a:lnTo>
                  <a:pt x="1776338" y="564911"/>
                </a:lnTo>
                <a:lnTo>
                  <a:pt x="1776338" y="629470"/>
                </a:lnTo>
                <a:lnTo>
                  <a:pt x="1776338" y="924917"/>
                </a:lnTo>
                <a:lnTo>
                  <a:pt x="0" y="629470"/>
                </a:lnTo>
                <a:lnTo>
                  <a:pt x="0" y="564911"/>
                </a:lnTo>
                <a:close/>
              </a:path>
            </a:pathLst>
          </a:custGeom>
          <a:gradFill flip="none" rotWithShape="1">
            <a:gsLst>
              <a:gs pos="0">
                <a:srgbClr val="FF00FF"/>
              </a:gs>
              <a:gs pos="100000">
                <a:srgbClr val="66006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65" name="Freeform: Shape 83">
            <a:extLst>
              <a:ext uri="{FF2B5EF4-FFF2-40B4-BE49-F238E27FC236}">
                <a16:creationId xmlns:a16="http://schemas.microsoft.com/office/drawing/2014/main" xmlns="" id="{49BAF5EE-160A-487C-B81E-92BE66622679}"/>
              </a:ext>
            </a:extLst>
          </p:cNvPr>
          <p:cNvSpPr/>
          <p:nvPr/>
        </p:nvSpPr>
        <p:spPr>
          <a:xfrm flipH="1" flipV="1">
            <a:off x="5775992" y="3501807"/>
            <a:ext cx="1332254" cy="693688"/>
          </a:xfrm>
          <a:custGeom>
            <a:avLst/>
            <a:gdLst>
              <a:gd name="connsiteX0" fmla="*/ 0 w 1776338"/>
              <a:gd name="connsiteY0" fmla="*/ 0 h 924917"/>
              <a:gd name="connsiteX1" fmla="*/ 1776338 w 1776338"/>
              <a:gd name="connsiteY1" fmla="*/ 564911 h 924917"/>
              <a:gd name="connsiteX2" fmla="*/ 1776338 w 1776338"/>
              <a:gd name="connsiteY2" fmla="*/ 629470 h 924917"/>
              <a:gd name="connsiteX3" fmla="*/ 1776338 w 1776338"/>
              <a:gd name="connsiteY3" fmla="*/ 924917 h 924917"/>
              <a:gd name="connsiteX4" fmla="*/ 0 w 1776338"/>
              <a:gd name="connsiteY4" fmla="*/ 629470 h 924917"/>
              <a:gd name="connsiteX5" fmla="*/ 0 w 1776338"/>
              <a:gd name="connsiteY5" fmla="*/ 564911 h 924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76338" h="924917">
                <a:moveTo>
                  <a:pt x="0" y="0"/>
                </a:moveTo>
                <a:lnTo>
                  <a:pt x="1776338" y="564911"/>
                </a:lnTo>
                <a:lnTo>
                  <a:pt x="1776338" y="629470"/>
                </a:lnTo>
                <a:lnTo>
                  <a:pt x="1776338" y="924917"/>
                </a:lnTo>
                <a:lnTo>
                  <a:pt x="0" y="629470"/>
                </a:lnTo>
                <a:lnTo>
                  <a:pt x="0" y="564911"/>
                </a:lnTo>
                <a:close/>
              </a:path>
            </a:pathLst>
          </a:custGeom>
          <a:gradFill flip="none" rotWithShape="1">
            <a:gsLst>
              <a:gs pos="0">
                <a:srgbClr val="FF3300"/>
              </a:gs>
              <a:gs pos="100000">
                <a:srgbClr val="99000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36" name="Rectangle: Rounded Corners 24">
            <a:extLst>
              <a:ext uri="{FF2B5EF4-FFF2-40B4-BE49-F238E27FC236}">
                <a16:creationId xmlns:a16="http://schemas.microsoft.com/office/drawing/2014/main" xmlns="" id="{427D86BB-597D-47B7-AF77-9B0B32A2CE33}"/>
              </a:ext>
            </a:extLst>
          </p:cNvPr>
          <p:cNvSpPr/>
          <p:nvPr/>
        </p:nvSpPr>
        <p:spPr>
          <a:xfrm>
            <a:off x="-5624" y="3569743"/>
            <a:ext cx="2261101" cy="57072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FFFF00"/>
              </a:gs>
              <a:gs pos="100000">
                <a:srgbClr val="66330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30" name="Rectangle: Rounded Corners 17">
            <a:extLst>
              <a:ext uri="{FF2B5EF4-FFF2-40B4-BE49-F238E27FC236}">
                <a16:creationId xmlns:a16="http://schemas.microsoft.com/office/drawing/2014/main" xmlns="" id="{65DD3FC0-6166-4A2E-A742-0A9BB772D064}"/>
              </a:ext>
            </a:extLst>
          </p:cNvPr>
          <p:cNvSpPr/>
          <p:nvPr/>
        </p:nvSpPr>
        <p:spPr>
          <a:xfrm>
            <a:off x="3068" y="2780820"/>
            <a:ext cx="2338592" cy="472966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33CC33"/>
              </a:gs>
              <a:gs pos="100000">
                <a:srgbClr val="00330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103" name="TextBox 102"/>
          <p:cNvSpPr txBox="1"/>
          <p:nvPr/>
        </p:nvSpPr>
        <p:spPr>
          <a:xfrm>
            <a:off x="127168" y="2753934"/>
            <a:ext cx="190229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350" dirty="0">
                <a:solidFill>
                  <a:schemeClr val="bg1"/>
                </a:solidFill>
              </a:rPr>
              <a:t>Phải sinh mổ, thay vì sinh tự nhiên</a:t>
            </a:r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27168" y="3733165"/>
            <a:ext cx="197729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350" dirty="0">
                <a:solidFill>
                  <a:schemeClr val="bg1"/>
                </a:solidFill>
              </a:rPr>
              <a:t>Nguy cơ ĐTĐ type 2</a:t>
            </a:r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106" name="Rectangle: Rounded Corners 24">
            <a:extLst>
              <a:ext uri="{FF2B5EF4-FFF2-40B4-BE49-F238E27FC236}">
                <a16:creationId xmlns:a16="http://schemas.microsoft.com/office/drawing/2014/main" xmlns="" id="{427D86BB-597D-47B7-AF77-9B0B32A2CE33}"/>
              </a:ext>
            </a:extLst>
          </p:cNvPr>
          <p:cNvSpPr/>
          <p:nvPr/>
        </p:nvSpPr>
        <p:spPr>
          <a:xfrm>
            <a:off x="1" y="4322561"/>
            <a:ext cx="2261421" cy="500012"/>
          </a:xfrm>
          <a:prstGeom prst="roundRect">
            <a:avLst>
              <a:gd name="adj" fmla="val 50000"/>
            </a:avLst>
          </a:prstGeom>
          <a:gradFill>
            <a:gsLst>
              <a:gs pos="20000">
                <a:srgbClr val="33CCFF"/>
              </a:gs>
              <a:gs pos="100000">
                <a:schemeClr val="accent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107" name="TextBox 106"/>
          <p:cNvSpPr txBox="1"/>
          <p:nvPr/>
        </p:nvSpPr>
        <p:spPr>
          <a:xfrm>
            <a:off x="127168" y="4362672"/>
            <a:ext cx="1969448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350" dirty="0">
                <a:solidFill>
                  <a:schemeClr val="bg1"/>
                </a:solidFill>
              </a:rPr>
              <a:t>Tăng Huyết áp và tiền sản giật</a:t>
            </a:r>
          </a:p>
          <a:p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24" name="Rectangle: Rounded Corners 8">
            <a:extLst>
              <a:ext uri="{FF2B5EF4-FFF2-40B4-BE49-F238E27FC236}">
                <a16:creationId xmlns:a16="http://schemas.microsoft.com/office/drawing/2014/main" xmlns="" id="{3BBE1D9D-EE7E-43FD-A91E-8C7780AA2604}"/>
              </a:ext>
            </a:extLst>
          </p:cNvPr>
          <p:cNvSpPr/>
          <p:nvPr/>
        </p:nvSpPr>
        <p:spPr>
          <a:xfrm>
            <a:off x="4869" y="2044606"/>
            <a:ext cx="2297032" cy="49470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3333CC"/>
              </a:gs>
              <a:gs pos="100000">
                <a:srgbClr val="00009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6" name="TextBox 5"/>
          <p:cNvSpPr txBox="1"/>
          <p:nvPr/>
        </p:nvSpPr>
        <p:spPr>
          <a:xfrm>
            <a:off x="127169" y="2164691"/>
            <a:ext cx="214552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350" dirty="0">
                <a:solidFill>
                  <a:schemeClr val="bg1"/>
                </a:solidFill>
              </a:rPr>
              <a:t>Khả năng sinh non cao</a:t>
            </a:r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108" name="Rectangle: Rounded Corners 35">
            <a:extLst>
              <a:ext uri="{FF2B5EF4-FFF2-40B4-BE49-F238E27FC236}">
                <a16:creationId xmlns:a16="http://schemas.microsoft.com/office/drawing/2014/main" xmlns="" id="{8ACB247C-048E-4F72-8EF5-FB15BA557E40}"/>
              </a:ext>
            </a:extLst>
          </p:cNvPr>
          <p:cNvSpPr/>
          <p:nvPr/>
        </p:nvSpPr>
        <p:spPr>
          <a:xfrm flipH="1">
            <a:off x="6858149" y="4429770"/>
            <a:ext cx="2285851" cy="472966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6000">
                <a:schemeClr val="accent2">
                  <a:lumMod val="75000"/>
                </a:schemeClr>
              </a:gs>
              <a:gs pos="99000">
                <a:schemeClr val="accent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109" name="Freeform: Shape 83">
            <a:extLst>
              <a:ext uri="{FF2B5EF4-FFF2-40B4-BE49-F238E27FC236}">
                <a16:creationId xmlns:a16="http://schemas.microsoft.com/office/drawing/2014/main" xmlns="" id="{49BAF5EE-160A-487C-B81E-92BE66622679}"/>
              </a:ext>
            </a:extLst>
          </p:cNvPr>
          <p:cNvSpPr/>
          <p:nvPr/>
        </p:nvSpPr>
        <p:spPr>
          <a:xfrm flipH="1" flipV="1">
            <a:off x="5872985" y="4210434"/>
            <a:ext cx="1274889" cy="693688"/>
          </a:xfrm>
          <a:custGeom>
            <a:avLst/>
            <a:gdLst>
              <a:gd name="connsiteX0" fmla="*/ 0 w 1776338"/>
              <a:gd name="connsiteY0" fmla="*/ 0 h 924917"/>
              <a:gd name="connsiteX1" fmla="*/ 1776338 w 1776338"/>
              <a:gd name="connsiteY1" fmla="*/ 564911 h 924917"/>
              <a:gd name="connsiteX2" fmla="*/ 1776338 w 1776338"/>
              <a:gd name="connsiteY2" fmla="*/ 629470 h 924917"/>
              <a:gd name="connsiteX3" fmla="*/ 1776338 w 1776338"/>
              <a:gd name="connsiteY3" fmla="*/ 924917 h 924917"/>
              <a:gd name="connsiteX4" fmla="*/ 0 w 1776338"/>
              <a:gd name="connsiteY4" fmla="*/ 629470 h 924917"/>
              <a:gd name="connsiteX5" fmla="*/ 0 w 1776338"/>
              <a:gd name="connsiteY5" fmla="*/ 564911 h 924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76338" h="924917">
                <a:moveTo>
                  <a:pt x="0" y="0"/>
                </a:moveTo>
                <a:lnTo>
                  <a:pt x="1776338" y="564911"/>
                </a:lnTo>
                <a:lnTo>
                  <a:pt x="1776338" y="629470"/>
                </a:lnTo>
                <a:lnTo>
                  <a:pt x="1776338" y="924917"/>
                </a:lnTo>
                <a:lnTo>
                  <a:pt x="0" y="629470"/>
                </a:lnTo>
                <a:lnTo>
                  <a:pt x="0" y="564911"/>
                </a:lnTo>
                <a:close/>
              </a:path>
            </a:pathLst>
          </a:custGeom>
          <a:gradFill flip="none" rotWithShape="1">
            <a:gsLst>
              <a:gs pos="36000">
                <a:schemeClr val="accent2">
                  <a:lumMod val="75000"/>
                </a:schemeClr>
              </a:gs>
              <a:gs pos="99000">
                <a:schemeClr val="accent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43497AC6-505E-43D7-B59A-B377462CB842}"/>
              </a:ext>
            </a:extLst>
          </p:cNvPr>
          <p:cNvGrpSpPr/>
          <p:nvPr/>
        </p:nvGrpSpPr>
        <p:grpSpPr>
          <a:xfrm>
            <a:off x="4769532" y="2559331"/>
            <a:ext cx="2017986" cy="2017986"/>
            <a:chOff x="4750676" y="2083676"/>
            <a:chExt cx="2690648" cy="2690648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xmlns="" id="{1B149557-7510-4047-B65A-A0797A15612C}"/>
                </a:ext>
              </a:extLst>
            </p:cNvPr>
            <p:cNvGrpSpPr/>
            <p:nvPr/>
          </p:nvGrpSpPr>
          <p:grpSpPr>
            <a:xfrm>
              <a:off x="4750676" y="2083676"/>
              <a:ext cx="2690648" cy="2690648"/>
              <a:chOff x="4393324" y="2083676"/>
              <a:chExt cx="2690648" cy="2690648"/>
            </a:xfrm>
          </p:grpSpPr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xmlns="" id="{E2581FF1-D87B-448B-960C-0AF446228B50}"/>
                  </a:ext>
                </a:extLst>
              </p:cNvPr>
              <p:cNvSpPr/>
              <p:nvPr/>
            </p:nvSpPr>
            <p:spPr>
              <a:xfrm>
                <a:off x="4393324" y="2083676"/>
                <a:ext cx="2690648" cy="2690648"/>
              </a:xfrm>
              <a:prstGeom prst="ellipse">
                <a:avLst/>
              </a:prstGeom>
              <a:gradFill>
                <a:gsLst>
                  <a:gs pos="0">
                    <a:srgbClr val="3333CC"/>
                  </a:gs>
                  <a:gs pos="100000">
                    <a:srgbClr val="CC0099"/>
                  </a:gs>
                </a:gsLst>
                <a:lin ang="2700000" scaled="1"/>
              </a:gradFill>
              <a:ln>
                <a:noFill/>
              </a:ln>
              <a:effectLst>
                <a:outerShdw blurRad="317500" dist="889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350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xmlns="" id="{05EC36E2-FA5D-456E-8EBF-96093F29519F}"/>
                  </a:ext>
                </a:extLst>
              </p:cNvPr>
              <p:cNvSpPr/>
              <p:nvPr/>
            </p:nvSpPr>
            <p:spPr>
              <a:xfrm>
                <a:off x="4540468" y="2230820"/>
                <a:ext cx="2396360" cy="239636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>
                      <a:lumMod val="5000"/>
                      <a:lumOff val="95000"/>
                    </a:schemeClr>
                  </a:gs>
                  <a:gs pos="74000">
                    <a:schemeClr val="accent3">
                      <a:lumMod val="45000"/>
                      <a:lumOff val="55000"/>
                    </a:schemeClr>
                  </a:gs>
                  <a:gs pos="83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>
                <a:outerShdw blurRad="304800" dist="279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350"/>
              </a:p>
            </p:txBody>
          </p:sp>
        </p:grpSp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23DEA00F-9BD0-49E2-9283-7746D271CD9A}"/>
                </a:ext>
              </a:extLst>
            </p:cNvPr>
            <p:cNvSpPr/>
            <p:nvPr/>
          </p:nvSpPr>
          <p:spPr>
            <a:xfrm>
              <a:off x="5034000" y="2367000"/>
              <a:ext cx="2124000" cy="212400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/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7133821" y="2267730"/>
            <a:ext cx="197729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350" dirty="0">
                <a:solidFill>
                  <a:schemeClr val="bg1"/>
                </a:solidFill>
              </a:rPr>
              <a:t>Nguy cơ ĐTĐ type 2</a:t>
            </a:r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018749" y="3017114"/>
            <a:ext cx="234545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350" dirty="0">
                <a:solidFill>
                  <a:schemeClr val="bg1"/>
                </a:solidFill>
              </a:rPr>
              <a:t>Hạ Glucose máu bẩm sinh</a:t>
            </a:r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125669" y="3805631"/>
            <a:ext cx="197729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350" dirty="0">
                <a:solidFill>
                  <a:schemeClr val="bg1"/>
                </a:solidFill>
              </a:rPr>
              <a:t>Thai nhi to bất thường</a:t>
            </a:r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7108246" y="4515271"/>
            <a:ext cx="203575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350" dirty="0">
                <a:solidFill>
                  <a:schemeClr val="bg1"/>
                </a:solidFill>
              </a:rPr>
              <a:t>Suy hô hấp sơ sinh</a:t>
            </a:r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60" name="Freeform: Shape 72">
            <a:extLst>
              <a:ext uri="{FF2B5EF4-FFF2-40B4-BE49-F238E27FC236}">
                <a16:creationId xmlns:a16="http://schemas.microsoft.com/office/drawing/2014/main" xmlns="" id="{0C9ADB4F-783E-4231-A1E2-663D1F2A51DC}"/>
              </a:ext>
            </a:extLst>
          </p:cNvPr>
          <p:cNvSpPr/>
          <p:nvPr/>
        </p:nvSpPr>
        <p:spPr>
          <a:xfrm flipV="1">
            <a:off x="2151064" y="2780633"/>
            <a:ext cx="834872" cy="472962"/>
          </a:xfrm>
          <a:custGeom>
            <a:avLst/>
            <a:gdLst>
              <a:gd name="connsiteX0" fmla="*/ 0 w 1776338"/>
              <a:gd name="connsiteY0" fmla="*/ 630616 h 630616"/>
              <a:gd name="connsiteX1" fmla="*/ 1776338 w 1776338"/>
              <a:gd name="connsiteY1" fmla="*/ 495307 h 630616"/>
              <a:gd name="connsiteX2" fmla="*/ 1776338 w 1776338"/>
              <a:gd name="connsiteY2" fmla="*/ 135309 h 630616"/>
              <a:gd name="connsiteX3" fmla="*/ 1776338 w 1776338"/>
              <a:gd name="connsiteY3" fmla="*/ 135307 h 630616"/>
              <a:gd name="connsiteX4" fmla="*/ 1776312 w 1776338"/>
              <a:gd name="connsiteY4" fmla="*/ 135307 h 630616"/>
              <a:gd name="connsiteX5" fmla="*/ 0 w 1776338"/>
              <a:gd name="connsiteY5" fmla="*/ 0 h 630616"/>
              <a:gd name="connsiteX6" fmla="*/ 0 w 1776338"/>
              <a:gd name="connsiteY6" fmla="*/ 135307 h 630616"/>
              <a:gd name="connsiteX7" fmla="*/ 0 w 1776338"/>
              <a:gd name="connsiteY7" fmla="*/ 135309 h 630616"/>
              <a:gd name="connsiteX8" fmla="*/ 0 w 1776338"/>
              <a:gd name="connsiteY8" fmla="*/ 495307 h 63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76338" h="630616">
                <a:moveTo>
                  <a:pt x="0" y="630616"/>
                </a:moveTo>
                <a:lnTo>
                  <a:pt x="1776338" y="495307"/>
                </a:lnTo>
                <a:lnTo>
                  <a:pt x="1776338" y="135309"/>
                </a:lnTo>
                <a:lnTo>
                  <a:pt x="1776338" y="135307"/>
                </a:lnTo>
                <a:lnTo>
                  <a:pt x="1776312" y="135307"/>
                </a:lnTo>
                <a:lnTo>
                  <a:pt x="0" y="0"/>
                </a:lnTo>
                <a:lnTo>
                  <a:pt x="0" y="135307"/>
                </a:lnTo>
                <a:lnTo>
                  <a:pt x="0" y="135309"/>
                </a:lnTo>
                <a:lnTo>
                  <a:pt x="0" y="495307"/>
                </a:lnTo>
                <a:close/>
              </a:path>
            </a:pathLst>
          </a:custGeom>
          <a:gradFill flip="none" rotWithShape="1">
            <a:gsLst>
              <a:gs pos="0">
                <a:srgbClr val="33CC33"/>
              </a:gs>
              <a:gs pos="100000">
                <a:srgbClr val="00800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105" name="Freeform: Shape 77">
            <a:extLst>
              <a:ext uri="{FF2B5EF4-FFF2-40B4-BE49-F238E27FC236}">
                <a16:creationId xmlns:a16="http://schemas.microsoft.com/office/drawing/2014/main" xmlns="" id="{2F5BA762-E5EF-4E0F-AF3E-2A4A8321D91E}"/>
              </a:ext>
            </a:extLst>
          </p:cNvPr>
          <p:cNvSpPr/>
          <p:nvPr/>
        </p:nvSpPr>
        <p:spPr>
          <a:xfrm flipV="1">
            <a:off x="2115153" y="4085942"/>
            <a:ext cx="892774" cy="754490"/>
          </a:xfrm>
          <a:custGeom>
            <a:avLst/>
            <a:gdLst>
              <a:gd name="connsiteX0" fmla="*/ 0 w 1776338"/>
              <a:gd name="connsiteY0" fmla="*/ 0 h 924917"/>
              <a:gd name="connsiteX1" fmla="*/ 1776338 w 1776338"/>
              <a:gd name="connsiteY1" fmla="*/ 564911 h 924917"/>
              <a:gd name="connsiteX2" fmla="*/ 1776338 w 1776338"/>
              <a:gd name="connsiteY2" fmla="*/ 629470 h 924917"/>
              <a:gd name="connsiteX3" fmla="*/ 1776338 w 1776338"/>
              <a:gd name="connsiteY3" fmla="*/ 924917 h 924917"/>
              <a:gd name="connsiteX4" fmla="*/ 0 w 1776338"/>
              <a:gd name="connsiteY4" fmla="*/ 629470 h 924917"/>
              <a:gd name="connsiteX5" fmla="*/ 0 w 1776338"/>
              <a:gd name="connsiteY5" fmla="*/ 564911 h 924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76338" h="924917">
                <a:moveTo>
                  <a:pt x="0" y="0"/>
                </a:moveTo>
                <a:lnTo>
                  <a:pt x="1776338" y="564911"/>
                </a:lnTo>
                <a:lnTo>
                  <a:pt x="1776338" y="629470"/>
                </a:lnTo>
                <a:lnTo>
                  <a:pt x="1776338" y="924917"/>
                </a:lnTo>
                <a:lnTo>
                  <a:pt x="0" y="629470"/>
                </a:lnTo>
                <a:lnTo>
                  <a:pt x="0" y="564911"/>
                </a:lnTo>
                <a:close/>
              </a:path>
            </a:pathLst>
          </a:custGeom>
          <a:gradFill>
            <a:gsLst>
              <a:gs pos="20000">
                <a:srgbClr val="33CCFF"/>
              </a:gs>
              <a:gs pos="100000">
                <a:schemeClr val="accent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sp>
        <p:nvSpPr>
          <p:cNvPr id="62" name="Freeform: Shape 77">
            <a:extLst>
              <a:ext uri="{FF2B5EF4-FFF2-40B4-BE49-F238E27FC236}">
                <a16:creationId xmlns:a16="http://schemas.microsoft.com/office/drawing/2014/main" xmlns="" id="{2F5BA762-E5EF-4E0F-AF3E-2A4A8321D91E}"/>
              </a:ext>
            </a:extLst>
          </p:cNvPr>
          <p:cNvSpPr/>
          <p:nvPr/>
        </p:nvSpPr>
        <p:spPr>
          <a:xfrm flipV="1">
            <a:off x="2115154" y="3377899"/>
            <a:ext cx="870782" cy="732167"/>
          </a:xfrm>
          <a:custGeom>
            <a:avLst/>
            <a:gdLst>
              <a:gd name="connsiteX0" fmla="*/ 0 w 1776338"/>
              <a:gd name="connsiteY0" fmla="*/ 0 h 924917"/>
              <a:gd name="connsiteX1" fmla="*/ 1776338 w 1776338"/>
              <a:gd name="connsiteY1" fmla="*/ 564911 h 924917"/>
              <a:gd name="connsiteX2" fmla="*/ 1776338 w 1776338"/>
              <a:gd name="connsiteY2" fmla="*/ 629470 h 924917"/>
              <a:gd name="connsiteX3" fmla="*/ 1776338 w 1776338"/>
              <a:gd name="connsiteY3" fmla="*/ 924917 h 924917"/>
              <a:gd name="connsiteX4" fmla="*/ 0 w 1776338"/>
              <a:gd name="connsiteY4" fmla="*/ 629470 h 924917"/>
              <a:gd name="connsiteX5" fmla="*/ 0 w 1776338"/>
              <a:gd name="connsiteY5" fmla="*/ 564911 h 924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76338" h="924917">
                <a:moveTo>
                  <a:pt x="0" y="0"/>
                </a:moveTo>
                <a:lnTo>
                  <a:pt x="1776338" y="564911"/>
                </a:lnTo>
                <a:lnTo>
                  <a:pt x="1776338" y="629470"/>
                </a:lnTo>
                <a:lnTo>
                  <a:pt x="1776338" y="924917"/>
                </a:lnTo>
                <a:lnTo>
                  <a:pt x="0" y="629470"/>
                </a:lnTo>
                <a:lnTo>
                  <a:pt x="0" y="564911"/>
                </a:lnTo>
                <a:close/>
              </a:path>
            </a:pathLst>
          </a:custGeom>
          <a:gradFill flip="none" rotWithShape="1">
            <a:gsLst>
              <a:gs pos="0">
                <a:srgbClr val="FFFF00"/>
              </a:gs>
              <a:gs pos="100000">
                <a:srgbClr val="FF990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pic>
        <p:nvPicPr>
          <p:cNvPr id="46" name="Picture 13" descr="BIẾN CHỨNG Ở NGƯỜI MẸ">
            <a:extLst>
              <a:ext uri="{FF2B5EF4-FFF2-40B4-BE49-F238E27FC236}">
                <a16:creationId xmlns:a16="http://schemas.microsoft.com/office/drawing/2014/main" xmlns="" id="{E4D120C6-EE58-4216-B4BB-C79F0B16B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3081" y="2795174"/>
            <a:ext cx="1049503" cy="1485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Freeform: Shape 76">
            <a:extLst>
              <a:ext uri="{FF2B5EF4-FFF2-40B4-BE49-F238E27FC236}">
                <a16:creationId xmlns:a16="http://schemas.microsoft.com/office/drawing/2014/main" xmlns="" id="{38D59E91-33DD-4F51-8C78-CCE4FA2E5BCF}"/>
              </a:ext>
            </a:extLst>
          </p:cNvPr>
          <p:cNvSpPr/>
          <p:nvPr/>
        </p:nvSpPr>
        <p:spPr>
          <a:xfrm>
            <a:off x="2151063" y="2046294"/>
            <a:ext cx="850396" cy="693688"/>
          </a:xfrm>
          <a:custGeom>
            <a:avLst/>
            <a:gdLst>
              <a:gd name="connsiteX0" fmla="*/ 0 w 1776338"/>
              <a:gd name="connsiteY0" fmla="*/ 0 h 924917"/>
              <a:gd name="connsiteX1" fmla="*/ 1776338 w 1776338"/>
              <a:gd name="connsiteY1" fmla="*/ 564911 h 924917"/>
              <a:gd name="connsiteX2" fmla="*/ 1776338 w 1776338"/>
              <a:gd name="connsiteY2" fmla="*/ 629470 h 924917"/>
              <a:gd name="connsiteX3" fmla="*/ 1776338 w 1776338"/>
              <a:gd name="connsiteY3" fmla="*/ 924917 h 924917"/>
              <a:gd name="connsiteX4" fmla="*/ 0 w 1776338"/>
              <a:gd name="connsiteY4" fmla="*/ 629470 h 924917"/>
              <a:gd name="connsiteX5" fmla="*/ 0 w 1776338"/>
              <a:gd name="connsiteY5" fmla="*/ 564911 h 924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76338" h="924917">
                <a:moveTo>
                  <a:pt x="0" y="0"/>
                </a:moveTo>
                <a:lnTo>
                  <a:pt x="1776338" y="564911"/>
                </a:lnTo>
                <a:lnTo>
                  <a:pt x="1776338" y="629470"/>
                </a:lnTo>
                <a:lnTo>
                  <a:pt x="1776338" y="924917"/>
                </a:lnTo>
                <a:lnTo>
                  <a:pt x="0" y="629470"/>
                </a:lnTo>
                <a:lnTo>
                  <a:pt x="0" y="564911"/>
                </a:lnTo>
                <a:close/>
              </a:path>
            </a:pathLst>
          </a:custGeom>
          <a:gradFill flip="none" rotWithShape="1">
            <a:gsLst>
              <a:gs pos="0">
                <a:srgbClr val="3333CC"/>
              </a:gs>
              <a:gs pos="100000">
                <a:srgbClr val="00009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xmlns="" id="{43497AC6-505E-43D7-B59A-B377462CB842}"/>
              </a:ext>
            </a:extLst>
          </p:cNvPr>
          <p:cNvGrpSpPr/>
          <p:nvPr/>
        </p:nvGrpSpPr>
        <p:grpSpPr>
          <a:xfrm>
            <a:off x="2424081" y="2434371"/>
            <a:ext cx="2017986" cy="2017986"/>
            <a:chOff x="4750676" y="2083676"/>
            <a:chExt cx="2690648" cy="2690648"/>
          </a:xfrm>
        </p:grpSpPr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xmlns="" id="{1B149557-7510-4047-B65A-A0797A15612C}"/>
                </a:ext>
              </a:extLst>
            </p:cNvPr>
            <p:cNvGrpSpPr/>
            <p:nvPr/>
          </p:nvGrpSpPr>
          <p:grpSpPr>
            <a:xfrm>
              <a:off x="4750676" y="2083676"/>
              <a:ext cx="2690648" cy="2690648"/>
              <a:chOff x="4393324" y="2083676"/>
              <a:chExt cx="2690648" cy="2690648"/>
            </a:xfrm>
          </p:grpSpPr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xmlns="" id="{E2581FF1-D87B-448B-960C-0AF446228B50}"/>
                  </a:ext>
                </a:extLst>
              </p:cNvPr>
              <p:cNvSpPr/>
              <p:nvPr/>
            </p:nvSpPr>
            <p:spPr>
              <a:xfrm>
                <a:off x="4393324" y="2083676"/>
                <a:ext cx="2690648" cy="2690648"/>
              </a:xfrm>
              <a:prstGeom prst="ellipse">
                <a:avLst/>
              </a:prstGeom>
              <a:gradFill>
                <a:gsLst>
                  <a:gs pos="0">
                    <a:srgbClr val="3333CC"/>
                  </a:gs>
                  <a:gs pos="100000">
                    <a:srgbClr val="CC0099"/>
                  </a:gs>
                </a:gsLst>
                <a:lin ang="2700000" scaled="1"/>
              </a:gradFill>
              <a:ln>
                <a:noFill/>
              </a:ln>
              <a:effectLst>
                <a:outerShdw blurRad="317500" dist="889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350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xmlns="" id="{05EC36E2-FA5D-456E-8EBF-96093F29519F}"/>
                  </a:ext>
                </a:extLst>
              </p:cNvPr>
              <p:cNvSpPr/>
              <p:nvPr/>
            </p:nvSpPr>
            <p:spPr>
              <a:xfrm>
                <a:off x="4540468" y="2230820"/>
                <a:ext cx="2396360" cy="239636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>
                      <a:lumMod val="5000"/>
                      <a:lumOff val="95000"/>
                    </a:schemeClr>
                  </a:gs>
                  <a:gs pos="74000">
                    <a:schemeClr val="accent3">
                      <a:lumMod val="45000"/>
                      <a:lumOff val="55000"/>
                    </a:schemeClr>
                  </a:gs>
                  <a:gs pos="83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effectLst>
                <a:outerShdw blurRad="304800" dist="279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350"/>
              </a:p>
            </p:txBody>
          </p:sp>
        </p:grpSp>
        <p:sp>
          <p:nvSpPr>
            <p:cNvPr id="97" name="Oval 96">
              <a:extLst>
                <a:ext uri="{FF2B5EF4-FFF2-40B4-BE49-F238E27FC236}">
                  <a16:creationId xmlns:a16="http://schemas.microsoft.com/office/drawing/2014/main" xmlns="" id="{23DEA00F-9BD0-49E2-9283-7746D271CD9A}"/>
                </a:ext>
              </a:extLst>
            </p:cNvPr>
            <p:cNvSpPr/>
            <p:nvPr/>
          </p:nvSpPr>
          <p:spPr>
            <a:xfrm>
              <a:off x="5034000" y="2367000"/>
              <a:ext cx="2124000" cy="212400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/>
            </a:p>
          </p:txBody>
        </p:sp>
      </p:grpSp>
      <p:pic>
        <p:nvPicPr>
          <p:cNvPr id="45" name="Picture 11" descr="BIẾN CHỨNG Ở NGƯỜI MẸ">
            <a:extLst>
              <a:ext uri="{FF2B5EF4-FFF2-40B4-BE49-F238E27FC236}">
                <a16:creationId xmlns:a16="http://schemas.microsoft.com/office/drawing/2014/main" xmlns="" id="{559F19F4-A7B4-4B86-A6A0-E61FD6004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67869" y="2710465"/>
            <a:ext cx="1035283" cy="146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59531" y="3221473"/>
            <a:ext cx="16786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500" b="1" dirty="0">
                <a:solidFill>
                  <a:schemeClr val="accent1">
                    <a:lumMod val="50000"/>
                  </a:schemeClr>
                </a:solidFill>
              </a:rPr>
              <a:t>Biến chứng ở người mẹ</a:t>
            </a:r>
            <a:endParaRPr lang="en-US" sz="15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935291" y="3376557"/>
            <a:ext cx="188805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500" b="1" dirty="0">
                <a:solidFill>
                  <a:schemeClr val="accent1">
                    <a:lumMod val="50000"/>
                  </a:schemeClr>
                </a:solidFill>
              </a:rPr>
              <a:t>Biến chứng ở trẻ</a:t>
            </a:r>
            <a:endParaRPr lang="en-US" sz="15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1000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19200" y="228600"/>
            <a:ext cx="5943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/>
              <a:t>YẾU TỐ NGUY CƠ ĐTĐ THAI KÌ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2A20D3CE-2B06-42DE-8F12-2D438636F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1" y="1295400"/>
            <a:ext cx="8686800" cy="5334000"/>
          </a:xfr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alibri (Body)"/>
              </a:rPr>
              <a:t>        </a:t>
            </a:r>
            <a:r>
              <a:rPr lang="en-US" sz="2000" b="1" dirty="0" err="1">
                <a:latin typeface="Calibri (Body)"/>
              </a:rPr>
              <a:t>Các</a:t>
            </a:r>
            <a:r>
              <a:rPr lang="en-US" sz="2000" b="1" dirty="0">
                <a:latin typeface="Calibri (Body)"/>
              </a:rPr>
              <a:t> </a:t>
            </a:r>
            <a:r>
              <a:rPr lang="en-US" sz="2000" b="1" dirty="0" err="1">
                <a:latin typeface="Calibri (Body)"/>
              </a:rPr>
              <a:t>yếu</a:t>
            </a:r>
            <a:r>
              <a:rPr lang="en-US" sz="2000" b="1" dirty="0">
                <a:latin typeface="Calibri (Body)"/>
              </a:rPr>
              <a:t> </a:t>
            </a:r>
            <a:r>
              <a:rPr lang="en-US" sz="2000" b="1" dirty="0" err="1">
                <a:latin typeface="Calibri (Body)"/>
              </a:rPr>
              <a:t>tố</a:t>
            </a:r>
            <a:r>
              <a:rPr lang="en-US" sz="2000" b="1" dirty="0">
                <a:latin typeface="Calibri (Body)"/>
              </a:rPr>
              <a:t> </a:t>
            </a:r>
            <a:r>
              <a:rPr lang="en-US" sz="2000" b="1" dirty="0" err="1">
                <a:latin typeface="Calibri (Body)"/>
              </a:rPr>
              <a:t>nguy</a:t>
            </a:r>
            <a:r>
              <a:rPr lang="en-US" sz="2000" b="1" dirty="0">
                <a:latin typeface="Calibri (Body)"/>
              </a:rPr>
              <a:t> c</a:t>
            </a:r>
            <a:r>
              <a:rPr lang="vi-VN" sz="2000" b="1" dirty="0">
                <a:latin typeface="Calibri (Body)"/>
              </a:rPr>
              <a:t>ơ</a:t>
            </a:r>
            <a:r>
              <a:rPr lang="en-US" sz="2000" b="1" dirty="0">
                <a:latin typeface="Calibri (Body)"/>
              </a:rPr>
              <a:t> </a:t>
            </a:r>
            <a:r>
              <a:rPr lang="en-US" sz="2000" b="1" dirty="0" err="1">
                <a:latin typeface="Calibri (Body)"/>
              </a:rPr>
              <a:t>cao</a:t>
            </a:r>
            <a:r>
              <a:rPr lang="en-US" sz="2000" b="1" dirty="0">
                <a:latin typeface="Calibri (Body)"/>
              </a:rPr>
              <a:t> </a:t>
            </a:r>
            <a:r>
              <a:rPr lang="en-US" sz="2000" b="1" dirty="0" err="1">
                <a:latin typeface="Calibri (Body)"/>
              </a:rPr>
              <a:t>mắc</a:t>
            </a:r>
            <a:r>
              <a:rPr lang="en-US" sz="2000" b="1" dirty="0">
                <a:latin typeface="Calibri (Body)"/>
              </a:rPr>
              <a:t> ĐTĐ </a:t>
            </a:r>
            <a:r>
              <a:rPr lang="en-US" sz="2000" b="1" dirty="0" err="1">
                <a:latin typeface="Calibri (Body)"/>
              </a:rPr>
              <a:t>thai</a:t>
            </a:r>
            <a:r>
              <a:rPr lang="en-US" sz="2000" b="1" dirty="0">
                <a:latin typeface="Calibri (Body)"/>
              </a:rPr>
              <a:t> </a:t>
            </a:r>
            <a:r>
              <a:rPr lang="en-US" sz="2000" b="1" dirty="0" err="1">
                <a:latin typeface="Calibri (Body)"/>
              </a:rPr>
              <a:t>kì</a:t>
            </a:r>
            <a:r>
              <a:rPr lang="en-US" sz="2000" b="1" dirty="0">
                <a:latin typeface="Calibri (Body)"/>
              </a:rPr>
              <a:t> :</a:t>
            </a:r>
          </a:p>
          <a:p>
            <a:pPr>
              <a:buFontTx/>
              <a:buChar char="-"/>
            </a:pPr>
            <a:r>
              <a:rPr lang="en-US" sz="2000" dirty="0" err="1">
                <a:latin typeface="Calibri (Body)"/>
              </a:rPr>
              <a:t>Thừa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cân</a:t>
            </a:r>
            <a:r>
              <a:rPr lang="en-US" sz="2000" dirty="0">
                <a:latin typeface="Calibri (Body)"/>
              </a:rPr>
              <a:t>, </a:t>
            </a:r>
            <a:r>
              <a:rPr lang="en-US" sz="2000" dirty="0" err="1">
                <a:latin typeface="Calibri (Body)"/>
              </a:rPr>
              <a:t>béo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phì</a:t>
            </a:r>
            <a:endParaRPr lang="en-US" sz="2000" dirty="0">
              <a:latin typeface="Calibri (Body)"/>
            </a:endParaRPr>
          </a:p>
          <a:p>
            <a:pPr>
              <a:buFontTx/>
              <a:buChar char="-"/>
            </a:pPr>
            <a:r>
              <a:rPr lang="en-US" sz="2000" dirty="0" err="1">
                <a:latin typeface="Calibri (Body)"/>
              </a:rPr>
              <a:t>Tiền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sử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gia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đình</a:t>
            </a:r>
            <a:r>
              <a:rPr lang="en-US" sz="2000" dirty="0">
                <a:latin typeface="Calibri (Body)"/>
              </a:rPr>
              <a:t> : </a:t>
            </a:r>
            <a:r>
              <a:rPr lang="en-US" sz="2000" dirty="0" err="1">
                <a:latin typeface="Calibri (Body)"/>
              </a:rPr>
              <a:t>có</a:t>
            </a:r>
            <a:r>
              <a:rPr lang="en-US" sz="2000" dirty="0">
                <a:latin typeface="Calibri (Body)"/>
              </a:rPr>
              <a:t> ng</a:t>
            </a:r>
            <a:r>
              <a:rPr lang="vi-VN" sz="2000" dirty="0">
                <a:latin typeface="Calibri (Body)"/>
              </a:rPr>
              <a:t>ư</a:t>
            </a:r>
            <a:r>
              <a:rPr lang="en-US" sz="2000" dirty="0" err="1">
                <a:latin typeface="Calibri (Body)"/>
              </a:rPr>
              <a:t>ời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bị</a:t>
            </a:r>
            <a:r>
              <a:rPr lang="en-US" sz="2000" dirty="0">
                <a:latin typeface="Calibri (Body)"/>
              </a:rPr>
              <a:t> ĐTĐ, </a:t>
            </a:r>
            <a:r>
              <a:rPr lang="en-US" sz="2000" dirty="0" err="1">
                <a:latin typeface="Calibri (Body)"/>
              </a:rPr>
              <a:t>đặc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biệt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là</a:t>
            </a:r>
            <a:r>
              <a:rPr lang="en-US" sz="2000" dirty="0">
                <a:latin typeface="Calibri (Body)"/>
              </a:rPr>
              <a:t> ng</a:t>
            </a:r>
            <a:r>
              <a:rPr lang="vi-VN" sz="2000" dirty="0">
                <a:latin typeface="Calibri (Body)"/>
              </a:rPr>
              <a:t>ư</a:t>
            </a:r>
            <a:r>
              <a:rPr lang="en-US" sz="2000" dirty="0" err="1">
                <a:latin typeface="Calibri (Body)"/>
              </a:rPr>
              <a:t>ời</a:t>
            </a:r>
            <a:r>
              <a:rPr lang="en-US" sz="2000" dirty="0">
                <a:latin typeface="Calibri (Body)"/>
              </a:rPr>
              <a:t> ĐTĐ </a:t>
            </a:r>
            <a:r>
              <a:rPr lang="en-US" sz="2000" dirty="0" err="1">
                <a:latin typeface="Calibri (Body)"/>
              </a:rPr>
              <a:t>thế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hệ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thứ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nhất</a:t>
            </a:r>
            <a:endParaRPr lang="en-US" sz="2000" dirty="0">
              <a:latin typeface="Calibri (Body)"/>
            </a:endParaRPr>
          </a:p>
          <a:p>
            <a:pPr>
              <a:buFontTx/>
              <a:buChar char="-"/>
            </a:pPr>
            <a:r>
              <a:rPr lang="en-US" sz="2000" dirty="0" err="1">
                <a:latin typeface="Calibri (Body)"/>
              </a:rPr>
              <a:t>Tiền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sử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sinh</a:t>
            </a:r>
            <a:r>
              <a:rPr lang="en-US" sz="2000" dirty="0">
                <a:latin typeface="Calibri (Body)"/>
              </a:rPr>
              <a:t> con &gt;= 4000g</a:t>
            </a:r>
          </a:p>
          <a:p>
            <a:pPr>
              <a:buFontTx/>
              <a:buChar char="-"/>
            </a:pPr>
            <a:r>
              <a:rPr lang="en-US" sz="2000" dirty="0" err="1">
                <a:latin typeface="Calibri (Body)"/>
              </a:rPr>
              <a:t>Tiền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sử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bất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th</a:t>
            </a:r>
            <a:r>
              <a:rPr lang="vi-VN" sz="2000" dirty="0">
                <a:latin typeface="Calibri (Body)"/>
              </a:rPr>
              <a:t>ư</a:t>
            </a:r>
            <a:r>
              <a:rPr lang="en-US" sz="2000" dirty="0" err="1">
                <a:latin typeface="Calibri (Body)"/>
              </a:rPr>
              <a:t>ờng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về</a:t>
            </a:r>
            <a:r>
              <a:rPr lang="en-US" sz="2000" dirty="0">
                <a:latin typeface="Calibri (Body)"/>
              </a:rPr>
              <a:t> dung </a:t>
            </a:r>
            <a:r>
              <a:rPr lang="en-US" sz="2000" dirty="0" err="1">
                <a:latin typeface="Calibri (Body)"/>
              </a:rPr>
              <a:t>nạp</a:t>
            </a:r>
            <a:r>
              <a:rPr lang="en-US" sz="2000" dirty="0">
                <a:latin typeface="Calibri (Body)"/>
              </a:rPr>
              <a:t> glucose bao </a:t>
            </a:r>
            <a:r>
              <a:rPr lang="en-US" sz="2000" dirty="0" err="1">
                <a:latin typeface="Calibri (Body)"/>
              </a:rPr>
              <a:t>gồm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tiền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tử</a:t>
            </a:r>
            <a:r>
              <a:rPr lang="en-US" sz="2000" dirty="0">
                <a:latin typeface="Calibri (Body)"/>
              </a:rPr>
              <a:t> ĐTĐ </a:t>
            </a:r>
            <a:r>
              <a:rPr lang="en-US" sz="2000" dirty="0" err="1">
                <a:latin typeface="Calibri (Body)"/>
              </a:rPr>
              <a:t>thai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kì</a:t>
            </a:r>
            <a:r>
              <a:rPr lang="en-US" sz="2000" dirty="0">
                <a:latin typeface="Calibri (Body)"/>
              </a:rPr>
              <a:t> tr</a:t>
            </a:r>
            <a:r>
              <a:rPr lang="vi-VN" sz="2000" dirty="0">
                <a:latin typeface="Calibri (Body)"/>
              </a:rPr>
              <a:t>ư</a:t>
            </a:r>
            <a:r>
              <a:rPr lang="en-US" sz="2000" dirty="0" err="1">
                <a:latin typeface="Calibri (Body)"/>
              </a:rPr>
              <a:t>ớc</a:t>
            </a:r>
            <a:r>
              <a:rPr lang="en-US" sz="2000" dirty="0">
                <a:latin typeface="Calibri (Body)"/>
              </a:rPr>
              <a:t>, glucose </a:t>
            </a:r>
            <a:r>
              <a:rPr lang="en-US" sz="2000" dirty="0" err="1">
                <a:latin typeface="Calibri (Body)"/>
              </a:rPr>
              <a:t>niệu</a:t>
            </a:r>
            <a:r>
              <a:rPr lang="en-US" sz="2000" dirty="0">
                <a:latin typeface="Calibri (Body)"/>
              </a:rPr>
              <a:t> d</a:t>
            </a:r>
            <a:r>
              <a:rPr lang="vi-VN" sz="2000" dirty="0">
                <a:latin typeface="Calibri (Body)"/>
              </a:rPr>
              <a:t>ư</a:t>
            </a:r>
            <a:r>
              <a:rPr lang="en-US" sz="2000" dirty="0" err="1">
                <a:latin typeface="Calibri (Body)"/>
              </a:rPr>
              <a:t>ơng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tính</a:t>
            </a:r>
            <a:endParaRPr lang="en-US" sz="2000" dirty="0">
              <a:latin typeface="Calibri (Body)"/>
            </a:endParaRPr>
          </a:p>
          <a:p>
            <a:pPr>
              <a:buFontTx/>
              <a:buChar char="-"/>
            </a:pPr>
            <a:r>
              <a:rPr lang="en-US" sz="2000" dirty="0" err="1">
                <a:latin typeface="Calibri (Body)"/>
              </a:rPr>
              <a:t>Tuổi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càng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cao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thì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nguy</a:t>
            </a:r>
            <a:r>
              <a:rPr lang="en-US" sz="2000" dirty="0">
                <a:latin typeface="Calibri (Body)"/>
              </a:rPr>
              <a:t> c</a:t>
            </a:r>
            <a:r>
              <a:rPr lang="vi-VN" sz="2000" dirty="0">
                <a:latin typeface="Calibri (Body)"/>
              </a:rPr>
              <a:t>ơ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càng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tăng</a:t>
            </a:r>
            <a:r>
              <a:rPr lang="en-US" sz="2000" dirty="0">
                <a:latin typeface="Calibri (Body)"/>
              </a:rPr>
              <a:t>, &gt;= 35 </a:t>
            </a:r>
            <a:r>
              <a:rPr lang="en-US" sz="2000" dirty="0" err="1">
                <a:latin typeface="Calibri (Body)"/>
              </a:rPr>
              <a:t>tuổi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là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yếu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tố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nguy</a:t>
            </a:r>
            <a:r>
              <a:rPr lang="en-US" sz="2000" dirty="0">
                <a:latin typeface="Calibri (Body)"/>
              </a:rPr>
              <a:t> c</a:t>
            </a:r>
            <a:r>
              <a:rPr lang="vi-VN" sz="2000" dirty="0">
                <a:latin typeface="Calibri (Body)"/>
              </a:rPr>
              <a:t>ơ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cao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của</a:t>
            </a:r>
            <a:r>
              <a:rPr lang="en-US" sz="2000" dirty="0">
                <a:latin typeface="Calibri (Body)"/>
              </a:rPr>
              <a:t> ĐTĐ </a:t>
            </a:r>
            <a:r>
              <a:rPr lang="en-US" sz="2000" dirty="0" err="1">
                <a:latin typeface="Calibri (Body)"/>
              </a:rPr>
              <a:t>thai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kì</a:t>
            </a:r>
            <a:endParaRPr lang="en-US" sz="2000" dirty="0">
              <a:latin typeface="Calibri (Body)"/>
            </a:endParaRPr>
          </a:p>
          <a:p>
            <a:pPr>
              <a:buFontTx/>
              <a:buChar char="-"/>
            </a:pPr>
            <a:r>
              <a:rPr lang="en-US" sz="2000" dirty="0" err="1">
                <a:latin typeface="Calibri (Body)"/>
              </a:rPr>
              <a:t>Tiền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sử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sản</a:t>
            </a:r>
            <a:r>
              <a:rPr lang="en-US" sz="2000" dirty="0">
                <a:latin typeface="Calibri (Body)"/>
              </a:rPr>
              <a:t> khoa </a:t>
            </a:r>
            <a:r>
              <a:rPr lang="en-US" sz="2000" dirty="0" err="1">
                <a:latin typeface="Calibri (Body)"/>
              </a:rPr>
              <a:t>bất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th</a:t>
            </a:r>
            <a:r>
              <a:rPr lang="vi-VN" sz="2000" dirty="0">
                <a:latin typeface="Calibri (Body)"/>
              </a:rPr>
              <a:t>ư</a:t>
            </a:r>
            <a:r>
              <a:rPr lang="en-US" sz="2000" dirty="0" err="1">
                <a:latin typeface="Calibri (Body)"/>
              </a:rPr>
              <a:t>ờng</a:t>
            </a:r>
            <a:r>
              <a:rPr lang="en-US" sz="2000" dirty="0">
                <a:latin typeface="Calibri (Body)"/>
              </a:rPr>
              <a:t> : </a:t>
            </a:r>
            <a:r>
              <a:rPr lang="en-US" sz="2000" dirty="0" err="1">
                <a:latin typeface="Calibri (Body)"/>
              </a:rPr>
              <a:t>thai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chết</a:t>
            </a:r>
            <a:r>
              <a:rPr lang="en-US" sz="2000" dirty="0">
                <a:latin typeface="Calibri (Body)"/>
              </a:rPr>
              <a:t> l</a:t>
            </a:r>
            <a:r>
              <a:rPr lang="vi-VN" sz="2000" dirty="0">
                <a:latin typeface="Calibri (Body)"/>
              </a:rPr>
              <a:t>ư</a:t>
            </a:r>
            <a:r>
              <a:rPr lang="en-US" sz="2000" dirty="0">
                <a:latin typeface="Calibri (Body)"/>
              </a:rPr>
              <a:t>u </a:t>
            </a:r>
            <a:r>
              <a:rPr lang="en-US" sz="2000" dirty="0" err="1">
                <a:latin typeface="Calibri (Body)"/>
              </a:rPr>
              <a:t>không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rõ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nguyên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nhân</a:t>
            </a:r>
            <a:r>
              <a:rPr lang="en-US" sz="2000" dirty="0">
                <a:latin typeface="Calibri (Body)"/>
              </a:rPr>
              <a:t>, </a:t>
            </a:r>
            <a:r>
              <a:rPr lang="en-US" sz="2000" dirty="0" err="1">
                <a:latin typeface="Calibri (Body)"/>
              </a:rPr>
              <a:t>sẩy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thai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liên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tiếp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không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rõ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nguyên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nhân</a:t>
            </a:r>
            <a:r>
              <a:rPr lang="en-US" sz="2000" dirty="0">
                <a:latin typeface="Calibri (Body)"/>
              </a:rPr>
              <a:t>, </a:t>
            </a:r>
            <a:r>
              <a:rPr lang="en-US" sz="2000" dirty="0" err="1">
                <a:latin typeface="Calibri (Body)"/>
              </a:rPr>
              <a:t>sanh</a:t>
            </a:r>
            <a:r>
              <a:rPr lang="en-US" sz="2000" dirty="0">
                <a:latin typeface="Calibri (Body)"/>
              </a:rPr>
              <a:t> non, </a:t>
            </a:r>
            <a:r>
              <a:rPr lang="en-US" sz="2000" dirty="0" err="1">
                <a:latin typeface="Calibri (Body)"/>
              </a:rPr>
              <a:t>thai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dị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tật</a:t>
            </a:r>
            <a:endParaRPr lang="en-US" sz="2000" dirty="0">
              <a:latin typeface="Calibri (Body)"/>
            </a:endParaRPr>
          </a:p>
          <a:p>
            <a:pPr>
              <a:buFontTx/>
              <a:buChar char="-"/>
            </a:pPr>
            <a:r>
              <a:rPr lang="en-US" sz="2000" dirty="0" err="1">
                <a:latin typeface="Calibri (Body)"/>
              </a:rPr>
              <a:t>Chủng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tộc</a:t>
            </a:r>
            <a:r>
              <a:rPr lang="en-US" sz="2000" dirty="0">
                <a:latin typeface="Calibri (Body)"/>
              </a:rPr>
              <a:t> : </a:t>
            </a:r>
            <a:r>
              <a:rPr lang="en-US" sz="2000" dirty="0" err="1">
                <a:latin typeface="Calibri (Body)"/>
              </a:rPr>
              <a:t>châu</a:t>
            </a:r>
            <a:r>
              <a:rPr lang="en-US" sz="2000" dirty="0">
                <a:latin typeface="Calibri (Body)"/>
              </a:rPr>
              <a:t> Á </a:t>
            </a:r>
            <a:r>
              <a:rPr lang="en-US" sz="2000" dirty="0" err="1">
                <a:latin typeface="Calibri (Body)"/>
              </a:rPr>
              <a:t>là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chủng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tộc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có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nguy</a:t>
            </a:r>
            <a:r>
              <a:rPr lang="en-US" sz="2000" dirty="0">
                <a:latin typeface="Calibri (Body)"/>
              </a:rPr>
              <a:t> c</a:t>
            </a:r>
            <a:r>
              <a:rPr lang="vi-VN" sz="2000" dirty="0">
                <a:latin typeface="Calibri (Body)"/>
              </a:rPr>
              <a:t>ơ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mắc</a:t>
            </a:r>
            <a:r>
              <a:rPr lang="en-US" sz="2000" dirty="0">
                <a:latin typeface="Calibri (Body)"/>
              </a:rPr>
              <a:t> ĐTĐ </a:t>
            </a:r>
            <a:r>
              <a:rPr lang="en-US" sz="2000" dirty="0" err="1">
                <a:latin typeface="Calibri (Body)"/>
              </a:rPr>
              <a:t>thai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kì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cao</a:t>
            </a:r>
            <a:endParaRPr lang="en-US" sz="2000" dirty="0">
              <a:latin typeface="Calibri (Body)"/>
            </a:endParaRPr>
          </a:p>
          <a:p>
            <a:pPr>
              <a:buFontTx/>
              <a:buChar char="-"/>
            </a:pPr>
            <a:r>
              <a:rPr lang="en-US" sz="2000" dirty="0" err="1">
                <a:latin typeface="Calibri (Body)"/>
              </a:rPr>
              <a:t>Hội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chứng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buồng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trứng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đa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nang</a:t>
            </a:r>
            <a:endParaRPr lang="en-US" sz="2000" dirty="0">
              <a:latin typeface="Calibri (Body)"/>
            </a:endParaRPr>
          </a:p>
          <a:p>
            <a:pPr>
              <a:buFontTx/>
              <a:buChar char="-"/>
            </a:pP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19200" y="228600"/>
            <a:ext cx="5943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/>
              <a:t>TẦM SOÁT ĐTĐ THAI KỲ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762000" y="1371600"/>
          <a:ext cx="7620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505200" y="4572000"/>
            <a:ext cx="4953000" cy="76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Tăng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huyết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áp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thai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09600" y="5562600"/>
            <a:ext cx="8077200" cy="9906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HẦU HẾT CÁC TỔ CHỨC CHUYÊN MÔN TRÊN THẾ GIỚI KHUYẾN CÁO NÊN TẦM SOÁT ĐẠI TRÀ ĐTĐ THAI KÌ</a:t>
            </a:r>
          </a:p>
        </p:txBody>
      </p:sp>
    </p:spTree>
    <p:extLst>
      <p:ext uri="{BB962C8B-B14F-4D97-AF65-F5344CB8AC3E}">
        <p14:creationId xmlns:p14="http://schemas.microsoft.com/office/powerpoint/2010/main" xmlns="" val="3371072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19200" y="228600"/>
            <a:ext cx="5943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/>
              <a:t>THỜI ĐIỂM TẦM SOÁT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1752600"/>
            <a:ext cx="7315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Tầm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soát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cho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mọi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thai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phụ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từ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tuần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lễ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thứ</a:t>
            </a:r>
            <a:r>
              <a:rPr lang="en-US" sz="2000" dirty="0">
                <a:latin typeface="Calibri (Body)"/>
              </a:rPr>
              <a:t> 24-28 </a:t>
            </a:r>
            <a:r>
              <a:rPr lang="en-US" sz="2000" dirty="0" err="1">
                <a:latin typeface="Calibri (Body)"/>
              </a:rPr>
              <a:t>của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tuổi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thai</a:t>
            </a:r>
            <a:r>
              <a:rPr lang="en-US" sz="2000" dirty="0">
                <a:latin typeface="Calibri (Body)"/>
              </a:rPr>
              <a:t> (</a:t>
            </a:r>
            <a:r>
              <a:rPr lang="en-US" sz="2000" dirty="0" err="1">
                <a:latin typeface="Calibri (Body)"/>
              </a:rPr>
              <a:t>Hội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nghị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quốc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tế</a:t>
            </a:r>
            <a:r>
              <a:rPr lang="en-US" sz="2000" dirty="0">
                <a:latin typeface="Calibri (Body)"/>
              </a:rPr>
              <a:t> ĐTĐ Thai </a:t>
            </a:r>
            <a:r>
              <a:rPr lang="en-US" sz="2000" dirty="0" err="1">
                <a:latin typeface="Calibri (Body)"/>
              </a:rPr>
              <a:t>kì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lần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thứ</a:t>
            </a:r>
            <a:r>
              <a:rPr lang="en-US" sz="2000" dirty="0">
                <a:latin typeface="Calibri (Body)"/>
              </a:rPr>
              <a:t> 5) </a:t>
            </a:r>
          </a:p>
          <a:p>
            <a:pPr>
              <a:buFont typeface="Wingdings" pitchFamily="2" charset="2"/>
              <a:buChar char="v"/>
            </a:pPr>
            <a:endParaRPr lang="en-US" sz="2000" dirty="0">
              <a:latin typeface="Calibri (Body)"/>
            </a:endParaRPr>
          </a:p>
          <a:p>
            <a:endParaRPr lang="en-US" sz="2000" dirty="0">
              <a:latin typeface="Calibri (Body)"/>
            </a:endParaRPr>
          </a:p>
          <a:p>
            <a:pPr>
              <a:buFont typeface="Wingdings" pitchFamily="2" charset="2"/>
              <a:buChar char="v"/>
            </a:pP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Khuyến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cáo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nhấn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mạnh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việc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đánh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giá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nguy</a:t>
            </a:r>
            <a:r>
              <a:rPr lang="en-US" sz="2000" dirty="0">
                <a:latin typeface="Calibri (Body)"/>
              </a:rPr>
              <a:t> c</a:t>
            </a:r>
            <a:r>
              <a:rPr lang="vi-VN" sz="2000" dirty="0">
                <a:latin typeface="Calibri (Body)"/>
              </a:rPr>
              <a:t>ơ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của</a:t>
            </a:r>
            <a:r>
              <a:rPr lang="en-US" sz="2000" dirty="0">
                <a:latin typeface="Calibri (Body)"/>
              </a:rPr>
              <a:t> ĐTĐ Thai </a:t>
            </a:r>
            <a:r>
              <a:rPr lang="en-US" sz="2000" dirty="0" err="1">
                <a:latin typeface="Calibri (Body)"/>
              </a:rPr>
              <a:t>kì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ngay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lần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đầu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tiên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cho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những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thai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phụ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có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nguy</a:t>
            </a:r>
            <a:r>
              <a:rPr lang="en-US" sz="2000" dirty="0">
                <a:latin typeface="Calibri (Body)"/>
              </a:rPr>
              <a:t> c</a:t>
            </a:r>
            <a:r>
              <a:rPr lang="vi-VN" sz="2000" dirty="0">
                <a:latin typeface="Calibri (Body)"/>
              </a:rPr>
              <a:t>ơ</a:t>
            </a:r>
            <a:r>
              <a:rPr lang="en-US" sz="2000" dirty="0">
                <a:latin typeface="Calibri (Body)"/>
              </a:rPr>
              <a:t>. </a:t>
            </a:r>
            <a:r>
              <a:rPr lang="en-US" sz="2000" dirty="0" err="1">
                <a:latin typeface="Calibri (Body)"/>
              </a:rPr>
              <a:t>Nếu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là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nhóm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nguy</a:t>
            </a:r>
            <a:r>
              <a:rPr lang="en-US" sz="2000" dirty="0">
                <a:latin typeface="Calibri (Body)"/>
              </a:rPr>
              <a:t> c</a:t>
            </a:r>
            <a:r>
              <a:rPr lang="vi-VN" sz="2000" dirty="0">
                <a:latin typeface="Calibri (Body)"/>
              </a:rPr>
              <a:t>ơ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cao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nên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thực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hiện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nghiệm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pháp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tầm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soát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sớm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và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nếu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nghiệm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pháp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âm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tính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sẽ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lặp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lại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khi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tuần</a:t>
            </a:r>
            <a:r>
              <a:rPr lang="en-US" sz="2000" dirty="0">
                <a:latin typeface="Calibri (Body)"/>
              </a:rPr>
              <a:t> </a:t>
            </a:r>
            <a:r>
              <a:rPr lang="en-US" sz="2000" dirty="0" err="1">
                <a:latin typeface="Calibri (Body)"/>
              </a:rPr>
              <a:t>thai</a:t>
            </a:r>
            <a:r>
              <a:rPr lang="en-US" sz="2000" dirty="0">
                <a:latin typeface="Calibri (Body)"/>
              </a:rPr>
              <a:t> 24-28 </a:t>
            </a:r>
            <a:r>
              <a:rPr lang="en-US" sz="2000" dirty="0" err="1">
                <a:latin typeface="Calibri (Body)"/>
              </a:rPr>
              <a:t>tuần</a:t>
            </a:r>
            <a:r>
              <a:rPr lang="en-US" sz="2000" dirty="0">
                <a:latin typeface="Calibri (Body)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2">
            <a:extLst>
              <a:ext uri="{FF2B5EF4-FFF2-40B4-BE49-F238E27FC236}">
                <a16:creationId xmlns:a16="http://schemas.microsoft.com/office/drawing/2014/main" xmlns="" id="{39A8684A-328A-4D4F-9140-D545730C664B}"/>
              </a:ext>
            </a:extLst>
          </p:cNvPr>
          <p:cNvGrpSpPr/>
          <p:nvPr/>
        </p:nvGrpSpPr>
        <p:grpSpPr>
          <a:xfrm>
            <a:off x="1676400" y="1600200"/>
            <a:ext cx="6705600" cy="3962400"/>
            <a:chOff x="2706887" y="1393370"/>
            <a:chExt cx="8940801" cy="3962400"/>
          </a:xfrm>
          <a:effectLst>
            <a:reflection blurRad="190500" stA="52000" endA="300" endPos="12000" dir="5400000" sy="-100000" algn="bl" rotWithShape="0"/>
          </a:effectLst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xmlns="" id="{C26D0BC1-8C70-4E25-BC3A-0ECCF4364DA2}"/>
                </a:ext>
              </a:extLst>
            </p:cNvPr>
            <p:cNvGrpSpPr/>
            <p:nvPr/>
          </p:nvGrpSpPr>
          <p:grpSpPr>
            <a:xfrm>
              <a:off x="2735695" y="1393370"/>
              <a:ext cx="8643505" cy="1080000"/>
              <a:chOff x="2293255" y="1393370"/>
              <a:chExt cx="8643505" cy="1080000"/>
            </a:xfrm>
          </p:grpSpPr>
          <p:sp>
            <p:nvSpPr>
              <p:cNvPr id="5" name="Parallelogram 4">
                <a:extLst>
                  <a:ext uri="{FF2B5EF4-FFF2-40B4-BE49-F238E27FC236}">
                    <a16:creationId xmlns:a16="http://schemas.microsoft.com/office/drawing/2014/main" xmlns="" id="{E17D7660-A726-412D-8F27-5E7443EC295D}"/>
                  </a:ext>
                </a:extLst>
              </p:cNvPr>
              <p:cNvSpPr/>
              <p:nvPr/>
            </p:nvSpPr>
            <p:spPr>
              <a:xfrm>
                <a:off x="2521974" y="1493097"/>
                <a:ext cx="8414786" cy="945301"/>
              </a:xfrm>
              <a:prstGeom prst="parallelogram">
                <a:avLst>
                  <a:gd name="adj" fmla="val 51275"/>
                </a:avLst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  <a:effectLst>
                <a:outerShdw blurRad="1524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" name="Parallelogram 3">
                <a:extLst>
                  <a:ext uri="{FF2B5EF4-FFF2-40B4-BE49-F238E27FC236}">
                    <a16:creationId xmlns:a16="http://schemas.microsoft.com/office/drawing/2014/main" xmlns="" id="{7F1EF49C-32D5-4F48-9234-57478E050FFE}"/>
                  </a:ext>
                </a:extLst>
              </p:cNvPr>
              <p:cNvSpPr/>
              <p:nvPr/>
            </p:nvSpPr>
            <p:spPr>
              <a:xfrm>
                <a:off x="2293255" y="1393370"/>
                <a:ext cx="1980000" cy="1080000"/>
              </a:xfrm>
              <a:prstGeom prst="parallelogram">
                <a:avLst>
                  <a:gd name="adj" fmla="val 51275"/>
                </a:avLst>
              </a:prstGeom>
              <a:gradFill>
                <a:gsLst>
                  <a:gs pos="92000">
                    <a:schemeClr val="bg1">
                      <a:lumMod val="75000"/>
                    </a:schemeClr>
                  </a:gs>
                  <a:gs pos="73000">
                    <a:schemeClr val="bg1">
                      <a:lumMod val="95000"/>
                    </a:schemeClr>
                  </a:gs>
                  <a:gs pos="34000">
                    <a:schemeClr val="bg1"/>
                  </a:gs>
                  <a:gs pos="10000">
                    <a:schemeClr val="bg1">
                      <a:lumMod val="6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>
                <a:outerShdw blurRad="1524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8" name="Group 11">
              <a:extLst>
                <a:ext uri="{FF2B5EF4-FFF2-40B4-BE49-F238E27FC236}">
                  <a16:creationId xmlns:a16="http://schemas.microsoft.com/office/drawing/2014/main" xmlns="" id="{55ECCC6C-E1F4-448F-8363-A131A6224334}"/>
                </a:ext>
              </a:extLst>
            </p:cNvPr>
            <p:cNvGrpSpPr/>
            <p:nvPr/>
          </p:nvGrpSpPr>
          <p:grpSpPr>
            <a:xfrm flipH="1">
              <a:off x="2706887" y="2764970"/>
              <a:ext cx="8534401" cy="1080000"/>
              <a:chOff x="564665" y="1530222"/>
              <a:chExt cx="8534401" cy="1080000"/>
            </a:xfrm>
          </p:grpSpPr>
          <p:sp>
            <p:nvSpPr>
              <p:cNvPr id="14" name="Parallelogram 13">
                <a:extLst>
                  <a:ext uri="{FF2B5EF4-FFF2-40B4-BE49-F238E27FC236}">
                    <a16:creationId xmlns:a16="http://schemas.microsoft.com/office/drawing/2014/main" xmlns="" id="{33FA8F93-940B-40D0-8557-74563CB50B4A}"/>
                  </a:ext>
                </a:extLst>
              </p:cNvPr>
              <p:cNvSpPr/>
              <p:nvPr/>
            </p:nvSpPr>
            <p:spPr>
              <a:xfrm>
                <a:off x="564665" y="1530222"/>
                <a:ext cx="2235200" cy="1080000"/>
              </a:xfrm>
              <a:prstGeom prst="parallelogram">
                <a:avLst>
                  <a:gd name="adj" fmla="val 51275"/>
                </a:avLst>
              </a:prstGeom>
              <a:gradFill>
                <a:gsLst>
                  <a:gs pos="92000">
                    <a:schemeClr val="bg1">
                      <a:lumMod val="75000"/>
                    </a:schemeClr>
                  </a:gs>
                  <a:gs pos="73000">
                    <a:schemeClr val="bg1">
                      <a:lumMod val="95000"/>
                    </a:schemeClr>
                  </a:gs>
                  <a:gs pos="34000">
                    <a:schemeClr val="bg1"/>
                  </a:gs>
                  <a:gs pos="10000">
                    <a:schemeClr val="bg1">
                      <a:lumMod val="6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>
                <a:outerShdw blurRad="1524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3" name="Parallelogram 12">
                <a:extLst>
                  <a:ext uri="{FF2B5EF4-FFF2-40B4-BE49-F238E27FC236}">
                    <a16:creationId xmlns:a16="http://schemas.microsoft.com/office/drawing/2014/main" xmlns="" id="{0C29CD62-F868-4F98-B35B-04EB079933B6}"/>
                  </a:ext>
                </a:extLst>
              </p:cNvPr>
              <p:cNvSpPr/>
              <p:nvPr/>
            </p:nvSpPr>
            <p:spPr>
              <a:xfrm>
                <a:off x="1987065" y="1553750"/>
                <a:ext cx="7112001" cy="1032944"/>
              </a:xfrm>
              <a:prstGeom prst="parallelogram">
                <a:avLst>
                  <a:gd name="adj" fmla="val 51275"/>
                </a:avLst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1524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12" name="Group 16">
              <a:extLst>
                <a:ext uri="{FF2B5EF4-FFF2-40B4-BE49-F238E27FC236}">
                  <a16:creationId xmlns:a16="http://schemas.microsoft.com/office/drawing/2014/main" xmlns="" id="{51E2EBFA-8F88-430A-864C-979A8B4E7602}"/>
                </a:ext>
              </a:extLst>
            </p:cNvPr>
            <p:cNvGrpSpPr/>
            <p:nvPr/>
          </p:nvGrpSpPr>
          <p:grpSpPr>
            <a:xfrm>
              <a:off x="2706887" y="4275770"/>
              <a:ext cx="8940801" cy="1080000"/>
              <a:chOff x="2293255" y="1806274"/>
              <a:chExt cx="8940801" cy="1080000"/>
            </a:xfrm>
          </p:grpSpPr>
          <p:sp>
            <p:nvSpPr>
              <p:cNvPr id="18" name="Parallelogram 17">
                <a:extLst>
                  <a:ext uri="{FF2B5EF4-FFF2-40B4-BE49-F238E27FC236}">
                    <a16:creationId xmlns:a16="http://schemas.microsoft.com/office/drawing/2014/main" xmlns="" id="{4D4C1AD8-D810-4122-95AE-03907F937661}"/>
                  </a:ext>
                </a:extLst>
              </p:cNvPr>
              <p:cNvSpPr/>
              <p:nvPr/>
            </p:nvSpPr>
            <p:spPr>
              <a:xfrm>
                <a:off x="2521974" y="1851072"/>
                <a:ext cx="8712082" cy="990405"/>
              </a:xfrm>
              <a:prstGeom prst="parallelogram">
                <a:avLst>
                  <a:gd name="adj" fmla="val 51275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1524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9" name="Parallelogram 18">
                <a:extLst>
                  <a:ext uri="{FF2B5EF4-FFF2-40B4-BE49-F238E27FC236}">
                    <a16:creationId xmlns:a16="http://schemas.microsoft.com/office/drawing/2014/main" xmlns="" id="{C932D6F7-31B5-4397-8B02-BD0CDF08BB86}"/>
                  </a:ext>
                </a:extLst>
              </p:cNvPr>
              <p:cNvSpPr/>
              <p:nvPr/>
            </p:nvSpPr>
            <p:spPr>
              <a:xfrm>
                <a:off x="2293255" y="1806274"/>
                <a:ext cx="1980000" cy="1080000"/>
              </a:xfrm>
              <a:prstGeom prst="parallelogram">
                <a:avLst>
                  <a:gd name="adj" fmla="val 51275"/>
                </a:avLst>
              </a:prstGeom>
              <a:gradFill>
                <a:gsLst>
                  <a:gs pos="92000">
                    <a:schemeClr val="bg1">
                      <a:lumMod val="75000"/>
                    </a:schemeClr>
                  </a:gs>
                  <a:gs pos="73000">
                    <a:schemeClr val="bg1">
                      <a:lumMod val="95000"/>
                    </a:schemeClr>
                  </a:gs>
                  <a:gs pos="34000">
                    <a:schemeClr val="bg1"/>
                  </a:gs>
                  <a:gs pos="10000">
                    <a:schemeClr val="bg1">
                      <a:lumMod val="6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>
                <a:outerShdw blurRad="1524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</p:grpSp>
      <p:sp>
        <p:nvSpPr>
          <p:cNvPr id="43" name="TextBox 42"/>
          <p:cNvSpPr txBox="1"/>
          <p:nvPr/>
        </p:nvSpPr>
        <p:spPr>
          <a:xfrm>
            <a:off x="3048000" y="1828800"/>
            <a:ext cx="502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Glucose </a:t>
            </a:r>
            <a:r>
              <a:rPr lang="en-US" dirty="0" err="1"/>
              <a:t>huyết</a:t>
            </a:r>
            <a:r>
              <a:rPr lang="en-US" dirty="0"/>
              <a:t> t</a:t>
            </a:r>
            <a:r>
              <a:rPr lang="vi-VN" dirty="0"/>
              <a:t>ư</a:t>
            </a:r>
            <a:r>
              <a:rPr lang="en-US" dirty="0" err="1"/>
              <a:t>ơng</a:t>
            </a:r>
            <a:r>
              <a:rPr lang="en-US" dirty="0"/>
              <a:t> </a:t>
            </a:r>
            <a:r>
              <a:rPr lang="en-US" dirty="0" err="1"/>
              <a:t>đói</a:t>
            </a:r>
            <a:r>
              <a:rPr lang="en-US" dirty="0"/>
              <a:t> 5.1-6.9 </a:t>
            </a:r>
            <a:r>
              <a:rPr lang="en-US" dirty="0" err="1"/>
              <a:t>mmol</a:t>
            </a:r>
            <a:r>
              <a:rPr lang="en-US" dirty="0"/>
              <a:t>/ ( 92-125 mg/</a:t>
            </a:r>
            <a:r>
              <a:rPr lang="en-US" dirty="0" err="1"/>
              <a:t>dL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905000" y="3048000"/>
            <a:ext cx="472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Glucose </a:t>
            </a:r>
            <a:r>
              <a:rPr lang="en-US" dirty="0" err="1"/>
              <a:t>huyết</a:t>
            </a:r>
            <a:r>
              <a:rPr lang="en-US" dirty="0"/>
              <a:t> t</a:t>
            </a:r>
            <a:r>
              <a:rPr lang="vi-VN" dirty="0"/>
              <a:t>ư</a:t>
            </a:r>
            <a:r>
              <a:rPr lang="en-US" dirty="0" err="1"/>
              <a:t>ơng</a:t>
            </a:r>
            <a:r>
              <a:rPr lang="en-US" dirty="0"/>
              <a:t> 1 </a:t>
            </a:r>
            <a:r>
              <a:rPr lang="en-US" dirty="0" err="1"/>
              <a:t>giờ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uống</a:t>
            </a:r>
            <a:r>
              <a:rPr lang="en-US" dirty="0"/>
              <a:t> 75gr </a:t>
            </a:r>
            <a:r>
              <a:rPr lang="en-US" dirty="0" err="1"/>
              <a:t>anhydro</a:t>
            </a:r>
            <a:r>
              <a:rPr lang="en-US" dirty="0"/>
              <a:t> glucose &gt;= 10.0 </a:t>
            </a:r>
            <a:r>
              <a:rPr lang="en-US" dirty="0" err="1"/>
              <a:t>mmol</a:t>
            </a:r>
            <a:r>
              <a:rPr lang="en-US" dirty="0"/>
              <a:t>/l ( 180mg/</a:t>
            </a:r>
            <a:r>
              <a:rPr lang="en-US" dirty="0" err="1"/>
              <a:t>dL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971800" y="4572000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Glucose </a:t>
            </a:r>
            <a:r>
              <a:rPr lang="en-US" dirty="0" err="1"/>
              <a:t>huyết</a:t>
            </a:r>
            <a:r>
              <a:rPr lang="en-US" dirty="0"/>
              <a:t> t</a:t>
            </a:r>
            <a:r>
              <a:rPr lang="vi-VN" dirty="0"/>
              <a:t>ư</a:t>
            </a:r>
            <a:r>
              <a:rPr lang="en-US" dirty="0" err="1"/>
              <a:t>ơng</a:t>
            </a:r>
            <a:r>
              <a:rPr lang="en-US" dirty="0"/>
              <a:t> 2 </a:t>
            </a:r>
            <a:r>
              <a:rPr lang="en-US" dirty="0" err="1"/>
              <a:t>giờ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uống</a:t>
            </a:r>
            <a:r>
              <a:rPr lang="en-US" dirty="0"/>
              <a:t> 75gr </a:t>
            </a:r>
            <a:r>
              <a:rPr lang="en-US" dirty="0" err="1"/>
              <a:t>anhydro</a:t>
            </a:r>
            <a:r>
              <a:rPr lang="en-US" dirty="0"/>
              <a:t> glucose 8.5-11.0 </a:t>
            </a:r>
            <a:r>
              <a:rPr lang="en-US" dirty="0" err="1"/>
              <a:t>mmol</a:t>
            </a:r>
            <a:r>
              <a:rPr lang="en-US" dirty="0"/>
              <a:t>/l ( 153-199mg/</a:t>
            </a:r>
            <a:r>
              <a:rPr lang="en-US" dirty="0" err="1"/>
              <a:t>dL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1219200" y="304800"/>
            <a:ext cx="5943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CHẨN </a:t>
            </a:r>
            <a:r>
              <a:rPr lang="en-US" sz="3000" dirty="0"/>
              <a:t>ĐOÁN ĐTĐ THAI KỲ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29CF576-23D6-4E5F-A7A7-404976F6AE7F}"/>
              </a:ext>
            </a:extLst>
          </p:cNvPr>
          <p:cNvSpPr txBox="1"/>
          <p:nvPr/>
        </p:nvSpPr>
        <p:spPr>
          <a:xfrm>
            <a:off x="1219200" y="990600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>
                <a:latin typeface="Calibri (Body)"/>
              </a:rPr>
              <a:t>Đái</a:t>
            </a:r>
            <a:r>
              <a:rPr lang="en-US" b="1" i="1" dirty="0">
                <a:latin typeface="Calibri (Body)"/>
              </a:rPr>
              <a:t> </a:t>
            </a:r>
            <a:r>
              <a:rPr lang="en-US" b="1" i="1" dirty="0" err="1">
                <a:latin typeface="Calibri (Body)"/>
              </a:rPr>
              <a:t>tháo</a:t>
            </a:r>
            <a:r>
              <a:rPr lang="en-US" b="1" i="1" dirty="0">
                <a:latin typeface="Calibri (Body)"/>
              </a:rPr>
              <a:t> đ</a:t>
            </a:r>
            <a:r>
              <a:rPr lang="vi-VN" b="1" i="1" dirty="0">
                <a:latin typeface="Calibri (Body)"/>
              </a:rPr>
              <a:t>ư</a:t>
            </a:r>
            <a:r>
              <a:rPr lang="en-US" b="1" i="1" dirty="0" err="1">
                <a:latin typeface="Calibri (Body)"/>
              </a:rPr>
              <a:t>ờng</a:t>
            </a:r>
            <a:r>
              <a:rPr lang="en-US" b="1" i="1" dirty="0">
                <a:latin typeface="Calibri (Body)"/>
              </a:rPr>
              <a:t> </a:t>
            </a:r>
            <a:r>
              <a:rPr lang="en-US" b="1" i="1" dirty="0" err="1">
                <a:latin typeface="Calibri (Body)"/>
              </a:rPr>
              <a:t>thai</a:t>
            </a:r>
            <a:r>
              <a:rPr lang="en-US" b="1" i="1" dirty="0">
                <a:latin typeface="Calibri (Body)"/>
              </a:rPr>
              <a:t> </a:t>
            </a:r>
            <a:r>
              <a:rPr lang="en-US" b="1" i="1" dirty="0" err="1">
                <a:latin typeface="Calibri (Body)"/>
              </a:rPr>
              <a:t>kì</a:t>
            </a:r>
            <a:r>
              <a:rPr lang="en-US" b="1" i="1" dirty="0">
                <a:latin typeface="Calibri (Body)"/>
              </a:rPr>
              <a:t> đ</a:t>
            </a:r>
            <a:r>
              <a:rPr lang="vi-VN" b="1" i="1" dirty="0">
                <a:latin typeface="Calibri (Body)"/>
              </a:rPr>
              <a:t>ư</a:t>
            </a:r>
            <a:r>
              <a:rPr lang="en-US" b="1" i="1" dirty="0" err="1">
                <a:latin typeface="Calibri (Body)"/>
              </a:rPr>
              <a:t>ợc</a:t>
            </a:r>
            <a:r>
              <a:rPr lang="en-US" b="1" i="1" dirty="0">
                <a:latin typeface="Calibri (Body)"/>
              </a:rPr>
              <a:t> </a:t>
            </a:r>
            <a:r>
              <a:rPr lang="en-US" b="1" i="1" dirty="0" err="1">
                <a:latin typeface="Calibri (Body)"/>
              </a:rPr>
              <a:t>xác</a:t>
            </a:r>
            <a:r>
              <a:rPr lang="en-US" b="1" i="1" dirty="0">
                <a:latin typeface="Calibri (Body)"/>
              </a:rPr>
              <a:t> </a:t>
            </a:r>
            <a:r>
              <a:rPr lang="en-US" b="1" i="1" dirty="0" err="1">
                <a:latin typeface="Calibri (Body)"/>
              </a:rPr>
              <a:t>định</a:t>
            </a:r>
            <a:r>
              <a:rPr lang="en-US" b="1" i="1" dirty="0">
                <a:latin typeface="Calibri (Body)"/>
              </a:rPr>
              <a:t> </a:t>
            </a:r>
            <a:r>
              <a:rPr lang="en-US" b="1" i="1" dirty="0" err="1">
                <a:latin typeface="Calibri (Body)"/>
              </a:rPr>
              <a:t>nếu</a:t>
            </a:r>
            <a:r>
              <a:rPr lang="en-US" b="1" i="1" dirty="0">
                <a:latin typeface="Calibri (Body)"/>
              </a:rPr>
              <a:t> </a:t>
            </a:r>
            <a:r>
              <a:rPr lang="en-US" b="1" i="1" dirty="0" err="1">
                <a:latin typeface="Calibri (Body)"/>
              </a:rPr>
              <a:t>mức</a:t>
            </a:r>
            <a:r>
              <a:rPr lang="en-US" b="1" i="1" dirty="0">
                <a:latin typeface="Calibri (Body)"/>
              </a:rPr>
              <a:t> glucose </a:t>
            </a:r>
            <a:r>
              <a:rPr lang="en-US" b="1" i="1" dirty="0" err="1">
                <a:latin typeface="Calibri (Body)"/>
              </a:rPr>
              <a:t>huyết</a:t>
            </a:r>
            <a:r>
              <a:rPr lang="en-US" b="1" i="1" dirty="0">
                <a:latin typeface="Calibri (Body)"/>
              </a:rPr>
              <a:t> t</a:t>
            </a:r>
            <a:r>
              <a:rPr lang="vi-VN" b="1" i="1" dirty="0">
                <a:latin typeface="Calibri (Body)"/>
              </a:rPr>
              <a:t>ư</a:t>
            </a:r>
            <a:r>
              <a:rPr lang="en-US" b="1" i="1" dirty="0" err="1">
                <a:latin typeface="Calibri (Body)"/>
              </a:rPr>
              <a:t>ơng</a:t>
            </a:r>
            <a:r>
              <a:rPr lang="en-US" b="1" i="1" dirty="0">
                <a:latin typeface="Calibri (Body)"/>
              </a:rPr>
              <a:t> </a:t>
            </a:r>
            <a:r>
              <a:rPr lang="en-US" b="1" i="1" dirty="0" err="1">
                <a:latin typeface="Calibri (Body)"/>
              </a:rPr>
              <a:t>đạt</a:t>
            </a:r>
            <a:r>
              <a:rPr lang="en-US" b="1" i="1" dirty="0">
                <a:latin typeface="Calibri (Body)"/>
              </a:rPr>
              <a:t> </a:t>
            </a:r>
            <a:r>
              <a:rPr lang="en-US" b="1" i="1" dirty="0" err="1">
                <a:latin typeface="Calibri (Body)"/>
              </a:rPr>
              <a:t>ít</a:t>
            </a:r>
            <a:r>
              <a:rPr lang="en-US" b="1" i="1" dirty="0">
                <a:latin typeface="Calibri (Body)"/>
              </a:rPr>
              <a:t> </a:t>
            </a:r>
            <a:r>
              <a:rPr lang="en-US" b="1" i="1" dirty="0" err="1">
                <a:latin typeface="Calibri (Body)"/>
              </a:rPr>
              <a:t>nhất</a:t>
            </a:r>
            <a:r>
              <a:rPr lang="en-US" b="1" i="1" dirty="0">
                <a:latin typeface="Calibri (Body)"/>
              </a:rPr>
              <a:t> 1 </a:t>
            </a:r>
            <a:r>
              <a:rPr lang="en-US" b="1" i="1" dirty="0" err="1">
                <a:latin typeface="Calibri (Body)"/>
              </a:rPr>
              <a:t>tiêu</a:t>
            </a:r>
            <a:r>
              <a:rPr lang="en-US" b="1" i="1" dirty="0">
                <a:latin typeface="Calibri (Body)"/>
              </a:rPr>
              <a:t> </a:t>
            </a:r>
            <a:r>
              <a:rPr lang="en-US" b="1" i="1" dirty="0" err="1">
                <a:latin typeface="Calibri (Body)"/>
              </a:rPr>
              <a:t>chuẩn</a:t>
            </a:r>
            <a:r>
              <a:rPr lang="en-US" b="1" i="1" dirty="0">
                <a:latin typeface="Calibri (Body)"/>
              </a:rPr>
              <a:t> </a:t>
            </a:r>
            <a:r>
              <a:rPr lang="en-US" b="1" i="1" dirty="0" err="1">
                <a:latin typeface="Calibri (Body)"/>
              </a:rPr>
              <a:t>chẩn</a:t>
            </a:r>
            <a:r>
              <a:rPr lang="en-US" b="1" i="1" dirty="0">
                <a:latin typeface="Calibri (Body)"/>
              </a:rPr>
              <a:t> </a:t>
            </a:r>
            <a:r>
              <a:rPr lang="en-US" b="1" i="1" dirty="0" err="1">
                <a:latin typeface="Calibri (Body)"/>
              </a:rPr>
              <a:t>đoán</a:t>
            </a:r>
            <a:r>
              <a:rPr lang="en-US" b="1" i="1" dirty="0">
                <a:latin typeface="Calibri (Body)"/>
              </a:rPr>
              <a:t> </a:t>
            </a:r>
            <a:r>
              <a:rPr lang="en-US" b="1" i="1" dirty="0" err="1">
                <a:latin typeface="Calibri (Body)"/>
              </a:rPr>
              <a:t>sau</a:t>
            </a:r>
            <a:endParaRPr lang="en-US" b="1" i="1" dirty="0">
              <a:latin typeface="Calibri (Body)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D0DA4B53-76DD-4361-B250-3A2CA800C7AE}"/>
              </a:ext>
            </a:extLst>
          </p:cNvPr>
          <p:cNvSpPr txBox="1"/>
          <p:nvPr/>
        </p:nvSpPr>
        <p:spPr>
          <a:xfrm>
            <a:off x="1676400" y="5827068"/>
            <a:ext cx="5753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>
                <a:latin typeface="Calibri (Body)"/>
              </a:rPr>
              <a:t>Sàng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lọc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nên</a:t>
            </a:r>
            <a:r>
              <a:rPr lang="en-US" i="1" dirty="0">
                <a:latin typeface="Calibri (Body)"/>
              </a:rPr>
              <a:t> đ</a:t>
            </a:r>
            <a:r>
              <a:rPr lang="vi-VN" i="1" dirty="0">
                <a:latin typeface="Calibri (Body)"/>
              </a:rPr>
              <a:t>ư</a:t>
            </a:r>
            <a:r>
              <a:rPr lang="en-US" i="1" dirty="0" err="1">
                <a:latin typeface="Calibri (Body)"/>
              </a:rPr>
              <a:t>ợc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tiến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hành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vào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tuần</a:t>
            </a:r>
            <a:r>
              <a:rPr lang="en-US" i="1" dirty="0">
                <a:latin typeface="Calibri (Body)"/>
              </a:rPr>
              <a:t> 24-28 </a:t>
            </a:r>
            <a:r>
              <a:rPr lang="en-US" i="1" dirty="0" err="1">
                <a:latin typeface="Calibri (Body)"/>
              </a:rPr>
              <a:t>của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kì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thai</a:t>
            </a:r>
            <a:r>
              <a:rPr lang="en-US" i="1" dirty="0">
                <a:latin typeface="Calibri (Body)"/>
              </a:rPr>
              <a:t>, </a:t>
            </a:r>
            <a:r>
              <a:rPr lang="en-US" i="1" dirty="0" err="1">
                <a:latin typeface="Calibri (Body)"/>
              </a:rPr>
              <a:t>ngoài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thời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gian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trên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nếu</a:t>
            </a:r>
            <a:r>
              <a:rPr lang="en-US" i="1" dirty="0">
                <a:latin typeface="Calibri (Body)"/>
              </a:rPr>
              <a:t> đ</a:t>
            </a:r>
            <a:r>
              <a:rPr lang="vi-VN" i="1" dirty="0">
                <a:latin typeface="Calibri (Body)"/>
              </a:rPr>
              <a:t>ư</a:t>
            </a:r>
            <a:r>
              <a:rPr lang="en-US" i="1" dirty="0" err="1">
                <a:latin typeface="Calibri (Body)"/>
              </a:rPr>
              <a:t>ờng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máu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đạt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tiêu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chuẩn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trên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thì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cũng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xác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định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là</a:t>
            </a:r>
            <a:r>
              <a:rPr lang="en-US" i="1" dirty="0">
                <a:latin typeface="Calibri (Body)"/>
              </a:rPr>
              <a:t> ĐTĐ </a:t>
            </a:r>
            <a:r>
              <a:rPr lang="en-US" i="1" dirty="0" err="1">
                <a:latin typeface="Calibri (Body)"/>
              </a:rPr>
              <a:t>thai</a:t>
            </a:r>
            <a:r>
              <a:rPr lang="en-US" i="1" dirty="0">
                <a:latin typeface="Calibri (Body)"/>
              </a:rPr>
              <a:t> </a:t>
            </a:r>
            <a:r>
              <a:rPr lang="en-US" i="1" dirty="0" err="1">
                <a:latin typeface="Calibri (Body)"/>
              </a:rPr>
              <a:t>kì</a:t>
            </a:r>
            <a:endParaRPr lang="en-US" i="1" dirty="0">
              <a:latin typeface="Calibri (Body)"/>
            </a:endParaRPr>
          </a:p>
          <a:p>
            <a:endParaRPr lang="en-US" dirty="0">
              <a:latin typeface="Calibri (Body)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970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219200" y="304800"/>
            <a:ext cx="5943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/>
              <a:t>PHƯƠNG PHÁP XÉT NGHIỆM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3776396022"/>
              </p:ext>
            </p:extLst>
          </p:nvPr>
        </p:nvGraphicFramePr>
        <p:xfrm>
          <a:off x="381000" y="1397000"/>
          <a:ext cx="81534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62484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</a:t>
            </a:r>
            <a:r>
              <a:rPr lang="en-US" i="1" dirty="0" err="1"/>
              <a:t>Hiệp</a:t>
            </a:r>
            <a:r>
              <a:rPr lang="en-US" i="1" dirty="0"/>
              <a:t> </a:t>
            </a:r>
            <a:r>
              <a:rPr lang="en-US" i="1" dirty="0" err="1"/>
              <a:t>hội</a:t>
            </a:r>
            <a:r>
              <a:rPr lang="en-US" i="1" dirty="0"/>
              <a:t> </a:t>
            </a:r>
            <a:r>
              <a:rPr lang="en-US" i="1" dirty="0" err="1"/>
              <a:t>quốc</a:t>
            </a:r>
            <a:r>
              <a:rPr lang="en-US" i="1" dirty="0"/>
              <a:t> </a:t>
            </a:r>
            <a:r>
              <a:rPr lang="en-US" i="1" dirty="0" err="1"/>
              <a:t>tế</a:t>
            </a:r>
            <a:r>
              <a:rPr lang="en-US" i="1" dirty="0"/>
              <a:t> </a:t>
            </a:r>
            <a:r>
              <a:rPr lang="en-US" i="1" dirty="0" err="1"/>
              <a:t>của</a:t>
            </a:r>
            <a:r>
              <a:rPr lang="en-US" i="1" dirty="0"/>
              <a:t> </a:t>
            </a:r>
            <a:r>
              <a:rPr lang="en-US" i="1" dirty="0" err="1"/>
              <a:t>các</a:t>
            </a:r>
            <a:r>
              <a:rPr lang="en-US" i="1" dirty="0"/>
              <a:t> </a:t>
            </a:r>
            <a:r>
              <a:rPr lang="en-US" i="1" dirty="0" err="1"/>
              <a:t>nhóm</a:t>
            </a:r>
            <a:r>
              <a:rPr lang="en-US" i="1" dirty="0"/>
              <a:t> </a:t>
            </a:r>
            <a:r>
              <a:rPr lang="en-US" i="1" dirty="0" err="1"/>
              <a:t>nghiên</a:t>
            </a:r>
            <a:r>
              <a:rPr lang="en-US" i="1" dirty="0"/>
              <a:t> </a:t>
            </a:r>
            <a:r>
              <a:rPr lang="en-US" i="1" dirty="0" err="1"/>
              <a:t>cứu</a:t>
            </a:r>
            <a:r>
              <a:rPr lang="en-US" i="1" dirty="0"/>
              <a:t> ĐTĐ </a:t>
            </a:r>
            <a:r>
              <a:rPr lang="en-US" i="1" dirty="0" err="1"/>
              <a:t>và</a:t>
            </a:r>
            <a:r>
              <a:rPr lang="en-US" i="1" dirty="0"/>
              <a:t> </a:t>
            </a:r>
            <a:r>
              <a:rPr lang="en-US" i="1" dirty="0" err="1"/>
              <a:t>thai</a:t>
            </a:r>
            <a:r>
              <a:rPr lang="en-US" i="1" dirty="0"/>
              <a:t> </a:t>
            </a:r>
            <a:r>
              <a:rPr lang="en-US" i="1" dirty="0" err="1"/>
              <a:t>kì</a:t>
            </a:r>
            <a:r>
              <a:rPr lang="en-US" i="1" dirty="0"/>
              <a:t> ( IADPSG) </a:t>
            </a:r>
            <a:r>
              <a:rPr lang="en-US" i="1" dirty="0" err="1"/>
              <a:t>và</a:t>
            </a:r>
            <a:r>
              <a:rPr lang="en-US" i="1" dirty="0"/>
              <a:t> WHO]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DBF61EA3-B236-439E-9C0B-340980D56B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1">
            <a:extLst>
              <a:ext uri="{FF2B5EF4-FFF2-40B4-BE49-F238E27FC236}">
                <a16:creationId xmlns:a16="http://schemas.microsoft.com/office/drawing/2014/main" xmlns="" id="{5915E08B-1FA7-4268-BC65-2E295494D554}"/>
              </a:ext>
            </a:extLst>
          </p:cNvPr>
          <p:cNvSpPr/>
          <p:nvPr/>
        </p:nvSpPr>
        <p:spPr>
          <a:xfrm>
            <a:off x="606479" y="921444"/>
            <a:ext cx="3813122" cy="6544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QUẢN LÝ ĐTĐ THAI KÌ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28FAF094-D087-493F-8DF9-A486C2D6BB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8D7C88D8-5509-4514-925A-9CE148E5C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7275593D-F75E-4426-AE3E-2CDEFD228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5AACCCDC-E3E3-4196-8DB1-D0A3ABC1761F}"/>
              </a:ext>
            </a:extLst>
          </p:cNvPr>
          <p:cNvSpPr txBox="1">
            <a:spLocks/>
          </p:cNvSpPr>
          <p:nvPr/>
        </p:nvSpPr>
        <p:spPr>
          <a:xfrm>
            <a:off x="595245" y="2599509"/>
            <a:ext cx="7607751" cy="3435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228600">
              <a:lnSpc>
                <a:spcPct val="90000"/>
              </a:lnSpc>
            </a:pPr>
            <a:r>
              <a:rPr lang="en-US" sz="2100" dirty="0" err="1"/>
              <a:t>Hướng</a:t>
            </a:r>
            <a:r>
              <a:rPr lang="en-US" sz="2100" dirty="0"/>
              <a:t> </a:t>
            </a:r>
            <a:r>
              <a:rPr lang="en-US" sz="2100" dirty="0" err="1"/>
              <a:t>dẫn</a:t>
            </a:r>
            <a:r>
              <a:rPr lang="en-US" sz="2100" dirty="0"/>
              <a:t> </a:t>
            </a:r>
            <a:r>
              <a:rPr lang="en-US" sz="2100" dirty="0" err="1"/>
              <a:t>cho</a:t>
            </a:r>
            <a:r>
              <a:rPr lang="en-US" sz="2100" dirty="0"/>
              <a:t> </a:t>
            </a:r>
            <a:r>
              <a:rPr lang="en-US" sz="2100" dirty="0" err="1"/>
              <a:t>thai</a:t>
            </a:r>
            <a:r>
              <a:rPr lang="en-US" sz="2100" dirty="0"/>
              <a:t> </a:t>
            </a:r>
            <a:r>
              <a:rPr lang="en-US" sz="2100" dirty="0" err="1"/>
              <a:t>phụ</a:t>
            </a:r>
            <a:r>
              <a:rPr lang="en-US" sz="2100" dirty="0"/>
              <a:t> </a:t>
            </a:r>
            <a:r>
              <a:rPr lang="en-US" sz="2100" dirty="0" err="1"/>
              <a:t>trước</a:t>
            </a:r>
            <a:r>
              <a:rPr lang="en-US" sz="2100" dirty="0"/>
              <a:t> </a:t>
            </a:r>
            <a:r>
              <a:rPr lang="en-US" sz="2100" dirty="0" err="1"/>
              <a:t>tầm</a:t>
            </a:r>
            <a:r>
              <a:rPr lang="en-US" sz="2100" dirty="0"/>
              <a:t> </a:t>
            </a:r>
            <a:r>
              <a:rPr lang="en-US" sz="2100" dirty="0" err="1"/>
              <a:t>soát</a:t>
            </a:r>
            <a:r>
              <a:rPr lang="en-US" sz="2100" dirty="0"/>
              <a:t> :</a:t>
            </a:r>
          </a:p>
          <a:p>
            <a:pPr indent="-228600">
              <a:lnSpc>
                <a:spcPct val="90000"/>
              </a:lnSpc>
            </a:pPr>
            <a:r>
              <a:rPr lang="en-US" sz="2100" dirty="0"/>
              <a:t>3 </a:t>
            </a:r>
            <a:r>
              <a:rPr lang="en-US" sz="2100" dirty="0" err="1"/>
              <a:t>ngày</a:t>
            </a:r>
            <a:r>
              <a:rPr lang="en-US" sz="2100" dirty="0"/>
              <a:t> </a:t>
            </a:r>
            <a:r>
              <a:rPr lang="en-US" sz="2100" dirty="0" err="1"/>
              <a:t>trước</a:t>
            </a:r>
            <a:r>
              <a:rPr lang="en-US" sz="2100" dirty="0"/>
              <a:t> </a:t>
            </a:r>
            <a:r>
              <a:rPr lang="en-US" sz="2100" dirty="0" err="1"/>
              <a:t>tiến</a:t>
            </a:r>
            <a:r>
              <a:rPr lang="en-US" sz="2100" dirty="0"/>
              <a:t> </a:t>
            </a:r>
            <a:r>
              <a:rPr lang="en-US" sz="2100" dirty="0" err="1"/>
              <a:t>hành</a:t>
            </a:r>
            <a:r>
              <a:rPr lang="en-US" sz="2100" dirty="0"/>
              <a:t> </a:t>
            </a:r>
            <a:r>
              <a:rPr lang="en-US" sz="2100" dirty="0" err="1"/>
              <a:t>nghiệm</a:t>
            </a:r>
            <a:r>
              <a:rPr lang="en-US" sz="2100" dirty="0"/>
              <a:t> </a:t>
            </a:r>
            <a:r>
              <a:rPr lang="en-US" sz="2100" dirty="0" err="1"/>
              <a:t>pháp</a:t>
            </a:r>
            <a:r>
              <a:rPr lang="en-US" sz="2100" dirty="0"/>
              <a:t> </a:t>
            </a:r>
            <a:r>
              <a:rPr lang="en-US" sz="2100" dirty="0" err="1"/>
              <a:t>chuẩn</a:t>
            </a:r>
            <a:r>
              <a:rPr lang="en-US" sz="2100" dirty="0"/>
              <a:t> </a:t>
            </a:r>
            <a:r>
              <a:rPr lang="en-US" sz="2100" dirty="0" err="1"/>
              <a:t>đoán</a:t>
            </a:r>
            <a:r>
              <a:rPr lang="en-US" sz="2100" dirty="0"/>
              <a:t>, </a:t>
            </a:r>
            <a:r>
              <a:rPr lang="en-US" sz="2100" dirty="0" err="1"/>
              <a:t>không</a:t>
            </a:r>
            <a:r>
              <a:rPr lang="en-US" sz="2100" dirty="0"/>
              <a:t> </a:t>
            </a:r>
            <a:r>
              <a:rPr lang="en-US" sz="2100" dirty="0" err="1"/>
              <a:t>ăn</a:t>
            </a:r>
            <a:r>
              <a:rPr lang="en-US" sz="2100" dirty="0"/>
              <a:t> </a:t>
            </a:r>
            <a:r>
              <a:rPr lang="en-US" sz="2100" dirty="0" err="1"/>
              <a:t>quá</a:t>
            </a:r>
            <a:r>
              <a:rPr lang="en-US" sz="2100" dirty="0"/>
              <a:t> </a:t>
            </a:r>
            <a:r>
              <a:rPr lang="en-US" sz="2100" dirty="0" err="1"/>
              <a:t>nhìu</a:t>
            </a:r>
            <a:r>
              <a:rPr lang="en-US" sz="2100" dirty="0"/>
              <a:t> </a:t>
            </a:r>
            <a:r>
              <a:rPr lang="en-US" sz="2100" dirty="0" err="1"/>
              <a:t>glucid</a:t>
            </a:r>
            <a:r>
              <a:rPr lang="en-US" sz="2100" dirty="0"/>
              <a:t> </a:t>
            </a:r>
            <a:r>
              <a:rPr lang="en-US" sz="2100" dirty="0" err="1"/>
              <a:t>cũng</a:t>
            </a:r>
            <a:r>
              <a:rPr lang="en-US" sz="2100" dirty="0"/>
              <a:t> </a:t>
            </a:r>
            <a:r>
              <a:rPr lang="en-US" sz="2100" dirty="0" err="1"/>
              <a:t>như</a:t>
            </a:r>
            <a:r>
              <a:rPr lang="en-US" sz="2100" dirty="0"/>
              <a:t> </a:t>
            </a:r>
            <a:r>
              <a:rPr lang="en-US" sz="2100" dirty="0" err="1"/>
              <a:t>không</a:t>
            </a:r>
            <a:r>
              <a:rPr lang="en-US" sz="2100" dirty="0"/>
              <a:t> </a:t>
            </a:r>
            <a:r>
              <a:rPr lang="en-US" sz="2100" dirty="0" err="1"/>
              <a:t>kiêng</a:t>
            </a:r>
            <a:r>
              <a:rPr lang="en-US" sz="2100" dirty="0"/>
              <a:t> </a:t>
            </a:r>
            <a:r>
              <a:rPr lang="en-US" sz="2100" dirty="0" err="1"/>
              <a:t>khem</a:t>
            </a:r>
            <a:r>
              <a:rPr lang="en-US" sz="2100" dirty="0"/>
              <a:t> </a:t>
            </a:r>
            <a:r>
              <a:rPr lang="en-US" sz="2100" dirty="0" err="1"/>
              <a:t>quá</a:t>
            </a:r>
            <a:r>
              <a:rPr lang="en-US" sz="2100" dirty="0"/>
              <a:t> </a:t>
            </a:r>
            <a:r>
              <a:rPr lang="en-US" sz="2100" dirty="0" err="1"/>
              <a:t>tránh</a:t>
            </a:r>
            <a:r>
              <a:rPr lang="en-US" sz="2100" dirty="0"/>
              <a:t> </a:t>
            </a:r>
            <a:r>
              <a:rPr lang="en-US" sz="2100" dirty="0" err="1"/>
              <a:t>ảnh</a:t>
            </a:r>
            <a:r>
              <a:rPr lang="en-US" sz="2100" dirty="0"/>
              <a:t> </a:t>
            </a:r>
            <a:r>
              <a:rPr lang="en-US" sz="2100" dirty="0" err="1"/>
              <a:t>hưởng</a:t>
            </a:r>
            <a:r>
              <a:rPr lang="en-US" sz="2100" dirty="0"/>
              <a:t> </a:t>
            </a:r>
            <a:r>
              <a:rPr lang="en-US" sz="2100" dirty="0" err="1"/>
              <a:t>nghiệm</a:t>
            </a:r>
            <a:r>
              <a:rPr lang="en-US" sz="2100" dirty="0"/>
              <a:t> </a:t>
            </a:r>
            <a:r>
              <a:rPr lang="en-US" sz="2100" dirty="0" err="1"/>
              <a:t>pháp</a:t>
            </a:r>
            <a:r>
              <a:rPr lang="en-US" sz="2100" dirty="0"/>
              <a:t>.</a:t>
            </a:r>
          </a:p>
          <a:p>
            <a:pPr indent="-228600">
              <a:lnSpc>
                <a:spcPct val="90000"/>
              </a:lnSpc>
            </a:pPr>
            <a:r>
              <a:rPr lang="en-US" sz="2100" dirty="0" err="1"/>
              <a:t>Nhịn</a:t>
            </a:r>
            <a:r>
              <a:rPr lang="en-US" sz="2100" dirty="0"/>
              <a:t> </a:t>
            </a:r>
            <a:r>
              <a:rPr lang="en-US" sz="2100" dirty="0" err="1"/>
              <a:t>đói</a:t>
            </a:r>
            <a:r>
              <a:rPr lang="en-US" sz="2100" dirty="0"/>
              <a:t> 8-12h </a:t>
            </a:r>
            <a:r>
              <a:rPr lang="en-US" sz="2100" dirty="0" err="1"/>
              <a:t>trước</a:t>
            </a:r>
            <a:r>
              <a:rPr lang="en-US" sz="2100" dirty="0"/>
              <a:t> </a:t>
            </a:r>
            <a:r>
              <a:rPr lang="en-US" sz="2100" dirty="0" err="1"/>
              <a:t>nghiệm</a:t>
            </a:r>
            <a:r>
              <a:rPr lang="en-US" sz="2100" dirty="0"/>
              <a:t> </a:t>
            </a:r>
            <a:r>
              <a:rPr lang="en-US" sz="2100" dirty="0" err="1"/>
              <a:t>pháp</a:t>
            </a:r>
            <a:endParaRPr lang="en-US" sz="2100" dirty="0"/>
          </a:p>
          <a:p>
            <a:pPr indent="-228600">
              <a:lnSpc>
                <a:spcPct val="90000"/>
              </a:lnSpc>
            </a:pPr>
            <a:r>
              <a:rPr lang="en-US" sz="2100" dirty="0" err="1"/>
              <a:t>Lấy</a:t>
            </a:r>
            <a:r>
              <a:rPr lang="en-US" sz="2100" dirty="0"/>
              <a:t> 2ml </a:t>
            </a:r>
            <a:r>
              <a:rPr lang="en-US" sz="2100" dirty="0" err="1"/>
              <a:t>máu</a:t>
            </a:r>
            <a:r>
              <a:rPr lang="en-US" sz="2100" dirty="0"/>
              <a:t> </a:t>
            </a:r>
            <a:r>
              <a:rPr lang="en-US" sz="2100" dirty="0" err="1"/>
              <a:t>tĩnh</a:t>
            </a:r>
            <a:r>
              <a:rPr lang="en-US" sz="2100" dirty="0"/>
              <a:t> </a:t>
            </a:r>
            <a:r>
              <a:rPr lang="en-US" sz="2100" dirty="0" err="1"/>
              <a:t>mạch</a:t>
            </a:r>
            <a:r>
              <a:rPr lang="en-US" sz="2100" dirty="0"/>
              <a:t>. </a:t>
            </a:r>
            <a:r>
              <a:rPr lang="en-US" sz="2100" dirty="0" err="1"/>
              <a:t>Định</a:t>
            </a:r>
            <a:r>
              <a:rPr lang="en-US" sz="2100" dirty="0"/>
              <a:t> </a:t>
            </a:r>
            <a:r>
              <a:rPr lang="en-US" sz="2100" dirty="0" err="1"/>
              <a:t>lượng</a:t>
            </a:r>
            <a:r>
              <a:rPr lang="en-US" sz="2100" dirty="0"/>
              <a:t> ĐH </a:t>
            </a:r>
            <a:r>
              <a:rPr lang="en-US" sz="2100" dirty="0" err="1"/>
              <a:t>đói</a:t>
            </a:r>
            <a:r>
              <a:rPr lang="en-US" sz="2100" dirty="0"/>
              <a:t> </a:t>
            </a:r>
            <a:r>
              <a:rPr lang="en-US" sz="2100" dirty="0" err="1"/>
              <a:t>trước</a:t>
            </a:r>
            <a:r>
              <a:rPr lang="en-US" sz="2100" dirty="0"/>
              <a:t> </a:t>
            </a:r>
            <a:r>
              <a:rPr lang="en-US" sz="2100" dirty="0" err="1"/>
              <a:t>khi</a:t>
            </a:r>
            <a:r>
              <a:rPr lang="en-US" sz="2100" dirty="0"/>
              <a:t> </a:t>
            </a:r>
            <a:r>
              <a:rPr lang="en-US" sz="2100" dirty="0" err="1"/>
              <a:t>làm</a:t>
            </a:r>
            <a:r>
              <a:rPr lang="en-US" sz="2100" dirty="0"/>
              <a:t> </a:t>
            </a:r>
            <a:r>
              <a:rPr lang="en-US" sz="2100" dirty="0" err="1"/>
              <a:t>nghiệm</a:t>
            </a:r>
            <a:r>
              <a:rPr lang="en-US" sz="2100" dirty="0"/>
              <a:t> </a:t>
            </a:r>
            <a:r>
              <a:rPr lang="en-US" sz="2100" dirty="0" err="1"/>
              <a:t>pháp</a:t>
            </a:r>
            <a:endParaRPr lang="en-US" sz="2100" dirty="0"/>
          </a:p>
          <a:p>
            <a:pPr indent="-228600">
              <a:lnSpc>
                <a:spcPct val="90000"/>
              </a:lnSpc>
            </a:pPr>
            <a:r>
              <a:rPr lang="en-US" sz="2100" dirty="0" err="1"/>
              <a:t>Uống</a:t>
            </a:r>
            <a:r>
              <a:rPr lang="en-US" sz="2100" dirty="0"/>
              <a:t> </a:t>
            </a:r>
            <a:r>
              <a:rPr lang="en-US" sz="2100" dirty="0" err="1"/>
              <a:t>ly</a:t>
            </a:r>
            <a:r>
              <a:rPr lang="en-US" sz="2100" dirty="0"/>
              <a:t> </a:t>
            </a:r>
            <a:r>
              <a:rPr lang="en-US" sz="2100" dirty="0" err="1"/>
              <a:t>nước</a:t>
            </a:r>
            <a:r>
              <a:rPr lang="en-US" sz="2100" dirty="0"/>
              <a:t> </a:t>
            </a:r>
            <a:r>
              <a:rPr lang="en-US" sz="2100" dirty="0" err="1"/>
              <a:t>đường</a:t>
            </a:r>
            <a:r>
              <a:rPr lang="en-US" sz="2100" dirty="0"/>
              <a:t> </a:t>
            </a:r>
            <a:r>
              <a:rPr lang="en-US" sz="2100" dirty="0" err="1"/>
              <a:t>đã</a:t>
            </a:r>
            <a:r>
              <a:rPr lang="en-US" sz="2100" dirty="0"/>
              <a:t> </a:t>
            </a:r>
            <a:r>
              <a:rPr lang="en-US" sz="2100" dirty="0" err="1"/>
              <a:t>được</a:t>
            </a:r>
            <a:r>
              <a:rPr lang="en-US" sz="2100" dirty="0"/>
              <a:t> </a:t>
            </a:r>
            <a:r>
              <a:rPr lang="en-US" sz="2100" dirty="0" err="1"/>
              <a:t>chuẩn</a:t>
            </a:r>
            <a:r>
              <a:rPr lang="en-US" sz="2100" dirty="0"/>
              <a:t> </a:t>
            </a:r>
            <a:r>
              <a:rPr lang="en-US" sz="2100" dirty="0" err="1"/>
              <a:t>bị</a:t>
            </a:r>
            <a:r>
              <a:rPr lang="en-US" sz="2100" dirty="0"/>
              <a:t>, </a:t>
            </a:r>
            <a:r>
              <a:rPr lang="en-US" sz="2100" dirty="0" err="1"/>
              <a:t>uống</a:t>
            </a:r>
            <a:r>
              <a:rPr lang="en-US" sz="2100" dirty="0"/>
              <a:t> </a:t>
            </a:r>
            <a:r>
              <a:rPr lang="en-US" sz="2100" dirty="0" err="1"/>
              <a:t>trong</a:t>
            </a:r>
            <a:r>
              <a:rPr lang="en-US" sz="2100" dirty="0"/>
              <a:t> 5 </a:t>
            </a:r>
            <a:r>
              <a:rPr lang="en-US" sz="2100" dirty="0" err="1"/>
              <a:t>phút</a:t>
            </a:r>
            <a:endParaRPr lang="en-US" sz="2100" dirty="0"/>
          </a:p>
          <a:p>
            <a:pPr indent="-228600">
              <a:lnSpc>
                <a:spcPct val="90000"/>
              </a:lnSpc>
            </a:pPr>
            <a:r>
              <a:rPr lang="en-US" sz="2100" dirty="0" err="1"/>
              <a:t>Lấy</a:t>
            </a:r>
            <a:r>
              <a:rPr lang="en-US" sz="2100" dirty="0"/>
              <a:t> 2ml </a:t>
            </a:r>
            <a:r>
              <a:rPr lang="en-US" sz="2100" dirty="0" err="1"/>
              <a:t>máu</a:t>
            </a:r>
            <a:r>
              <a:rPr lang="en-US" sz="2100" dirty="0"/>
              <a:t> </a:t>
            </a:r>
            <a:r>
              <a:rPr lang="en-US" sz="2100" dirty="0" err="1"/>
              <a:t>tĩnh</a:t>
            </a:r>
            <a:r>
              <a:rPr lang="en-US" sz="2100" dirty="0"/>
              <a:t> </a:t>
            </a:r>
            <a:r>
              <a:rPr lang="en-US" sz="2100" dirty="0" err="1"/>
              <a:t>mạch</a:t>
            </a:r>
            <a:r>
              <a:rPr lang="en-US" sz="2100" dirty="0"/>
              <a:t>. </a:t>
            </a:r>
            <a:r>
              <a:rPr lang="en-US" sz="2100" dirty="0" err="1"/>
              <a:t>Định</a:t>
            </a:r>
            <a:r>
              <a:rPr lang="en-US" sz="2100" dirty="0"/>
              <a:t> </a:t>
            </a:r>
            <a:r>
              <a:rPr lang="en-US" sz="2100" dirty="0" err="1"/>
              <a:t>lượng</a:t>
            </a:r>
            <a:r>
              <a:rPr lang="en-US" sz="2100" dirty="0"/>
              <a:t> ĐH ở </a:t>
            </a:r>
            <a:r>
              <a:rPr lang="en-US" sz="2100" dirty="0" err="1"/>
              <a:t>thời</a:t>
            </a:r>
            <a:r>
              <a:rPr lang="en-US" sz="2100" dirty="0"/>
              <a:t> </a:t>
            </a:r>
            <a:r>
              <a:rPr lang="en-US" sz="2100" dirty="0" err="1"/>
              <a:t>điểm</a:t>
            </a:r>
            <a:r>
              <a:rPr lang="en-US" sz="2100" dirty="0"/>
              <a:t> 1h </a:t>
            </a:r>
            <a:r>
              <a:rPr lang="en-US" sz="2100" dirty="0" err="1"/>
              <a:t>và</a:t>
            </a:r>
            <a:r>
              <a:rPr lang="en-US" sz="2100" dirty="0"/>
              <a:t> 2h </a:t>
            </a:r>
            <a:r>
              <a:rPr lang="en-US" sz="2100" dirty="0" err="1"/>
              <a:t>sau</a:t>
            </a:r>
            <a:r>
              <a:rPr lang="en-US" sz="2100" dirty="0"/>
              <a:t> </a:t>
            </a:r>
            <a:r>
              <a:rPr lang="en-US" sz="2100" dirty="0" err="1"/>
              <a:t>uống</a:t>
            </a:r>
            <a:r>
              <a:rPr lang="en-US" sz="2100" dirty="0"/>
              <a:t>.</a:t>
            </a:r>
          </a:p>
          <a:p>
            <a:pPr indent="-228600">
              <a:lnSpc>
                <a:spcPct val="90000"/>
              </a:lnSpc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xmlns="" val="521567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1530</Words>
  <Application>Microsoft Office PowerPoint</Application>
  <PresentationFormat>On-screen Show (4:3)</PresentationFormat>
  <Paragraphs>137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ĐÁI THÁO ĐƯỜNG THAI KÌ</vt:lpstr>
      <vt:lpstr>Biến chứng đái tháo đường thai kì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Quản lý ĐTĐ sơ đồ</vt:lpstr>
      <vt:lpstr>Tài liệu tham khảo 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huu tho</dc:creator>
  <cp:lastModifiedBy>PK-NOITH4</cp:lastModifiedBy>
  <cp:revision>4</cp:revision>
  <dcterms:created xsi:type="dcterms:W3CDTF">2020-05-10T12:26:06Z</dcterms:created>
  <dcterms:modified xsi:type="dcterms:W3CDTF">2020-05-12T08:14:54Z</dcterms:modified>
</cp:coreProperties>
</file>