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77" r:id="rId4"/>
    <p:sldId id="260" r:id="rId5"/>
    <p:sldId id="276" r:id="rId6"/>
    <p:sldId id="271" r:id="rId7"/>
    <p:sldId id="261" r:id="rId8"/>
    <p:sldId id="278" r:id="rId9"/>
    <p:sldId id="279" r:id="rId10"/>
    <p:sldId id="280" r:id="rId11"/>
    <p:sldId id="274" r:id="rId12"/>
    <p:sldId id="275" r:id="rId13"/>
    <p:sldId id="270" r:id="rId14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EEE377-9A9F-4A20-AFA4-3328847B9EA1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9E505-3CA1-4D02-9B09-204B5D3C0E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B118-04FB-4FE8-A91A-79851A5A21AC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BFB30-F1B6-4986-8CA6-EF090FA9986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BFB30-F1B6-4986-8CA6-EF090FA9986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E849-1EA8-4600-A5B0-7DFEEFD1E1E4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967E7-4AEA-4F3A-B9E8-95C8575CEBE7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126D-D266-4961-BC2F-939FFBE451C2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05E7-2017-4AC8-A63C-8D5CBAFCAF4B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A8B8-C1BE-4E07-B17D-63D1651E5FB1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9F86608-F399-4DB2-8DE5-B1D608993851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09DBC-4496-4B4D-B59F-A3D554ACEA5B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9554F-F45B-4AAA-8F63-95B014CAA1F1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AAEA-78B5-4A72-9B6A-78DF31D79978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D08FA-89A3-48AA-A1C6-D0843059F053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DEC6E31-DE3D-43A3-8B1F-1054A3EB1F42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1338D28-1B0F-4C79-8BE8-95987AB46E15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EB4E69E-78B0-4DA9-B0D4-4A73140DDCCC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BS TRẦN ViẾT NHƯ HỮU</a:t>
            </a:r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SỐT </a:t>
            </a:r>
            <a:r>
              <a:rPr lang="en-US" dirty="0" smtClean="0"/>
              <a:t>XUẤT HUYẾT </a:t>
            </a:r>
            <a:r>
              <a:rPr lang="en-US" dirty="0" smtClean="0"/>
              <a:t>DENGUE</a:t>
            </a:r>
            <a:endParaRPr lang="vi-V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859A4-E13F-4004-90A0-0121E8BBB5A5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dirty="0" smtClean="0"/>
              <a:t>TIÊU CHUẨN NHẬP </a:t>
            </a:r>
            <a:r>
              <a:rPr lang="en-US" dirty="0" err="1" smtClean="0"/>
              <a:t>ViỆN</a:t>
            </a:r>
            <a:r>
              <a:rPr lang="en-US" dirty="0" smtClean="0"/>
              <a:t>, CHUYỂN </a:t>
            </a:r>
            <a:r>
              <a:rPr lang="en-US" dirty="0" err="1" smtClean="0"/>
              <a:t>ViỆN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514350" indent="-514350">
              <a:buFont typeface="Wingdings 2" pitchFamily="18" charset="2"/>
              <a:buNone/>
            </a:pPr>
            <a:r>
              <a:rPr lang="en-US" dirty="0" smtClean="0"/>
              <a:t>1.Tiêu </a:t>
            </a:r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TYT </a:t>
            </a:r>
            <a:r>
              <a:rPr lang="en-US" dirty="0" err="1" smtClean="0"/>
              <a:t>hoặc</a:t>
            </a:r>
            <a:r>
              <a:rPr lang="en-US" dirty="0" smtClean="0"/>
              <a:t> ở </a:t>
            </a:r>
            <a:r>
              <a:rPr lang="en-US" dirty="0" err="1" smtClean="0"/>
              <a:t>nhà</a:t>
            </a:r>
            <a:r>
              <a:rPr lang="en-US" dirty="0" smtClean="0"/>
              <a:t>: </a:t>
            </a:r>
          </a:p>
          <a:p>
            <a:pPr marL="514350" indent="-514350">
              <a:buFont typeface="Wingdings 2" pitchFamily="18" charset="2"/>
              <a:buNone/>
            </a:pPr>
            <a:r>
              <a:rPr lang="en-US" dirty="0" smtClean="0"/>
              <a:t>	- </a:t>
            </a:r>
            <a:r>
              <a:rPr lang="en-US" dirty="0" err="1" smtClean="0"/>
              <a:t>Sốt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huyết</a:t>
            </a:r>
            <a:r>
              <a:rPr lang="en-US" dirty="0" smtClean="0"/>
              <a:t> Dengue (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yếu</a:t>
            </a:r>
            <a:r>
              <a:rPr lang="en-US" dirty="0" smtClean="0"/>
              <a:t> </a:t>
            </a:r>
            <a:r>
              <a:rPr lang="en-US" dirty="0" err="1" smtClean="0"/>
              <a:t>tố</a:t>
            </a:r>
            <a:r>
              <a:rPr lang="en-US" dirty="0" smtClean="0"/>
              <a:t> </a:t>
            </a:r>
            <a:r>
              <a:rPr lang="en-US" dirty="0" err="1" smtClean="0"/>
              <a:t>nguy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)</a:t>
            </a:r>
          </a:p>
          <a:p>
            <a:pPr marL="514350" indent="-514350">
              <a:buFont typeface="Wingdings 2" pitchFamily="18" charset="2"/>
              <a:buNone/>
            </a:pPr>
            <a:r>
              <a:rPr lang="en-US" dirty="0" smtClean="0"/>
              <a:t>2.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TTYT :</a:t>
            </a:r>
          </a:p>
          <a:p>
            <a:pPr marL="514350" indent="-514350">
              <a:buFont typeface="Wingdings 2" pitchFamily="18" charset="2"/>
              <a:buNone/>
            </a:pPr>
            <a:r>
              <a:rPr lang="en-US" dirty="0" smtClean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Sốt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huyết</a:t>
            </a:r>
            <a:r>
              <a:rPr lang="en-US" dirty="0" smtClean="0"/>
              <a:t> Dengue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dấu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cảnh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. </a:t>
            </a:r>
            <a:endParaRPr lang="en-US" dirty="0" smtClean="0"/>
          </a:p>
          <a:p>
            <a:pPr marL="514350" indent="-514350">
              <a:buFont typeface="Wingdings 2" pitchFamily="18" charset="2"/>
              <a:buNone/>
            </a:pPr>
            <a:r>
              <a:rPr lang="en-US" dirty="0" smtClean="0"/>
              <a:t>	</a:t>
            </a:r>
            <a:r>
              <a:rPr lang="en-US" dirty="0" smtClean="0"/>
              <a:t>-</a:t>
            </a:r>
            <a:r>
              <a:rPr lang="en-US" dirty="0" smtClean="0"/>
              <a:t> </a:t>
            </a:r>
            <a:r>
              <a:rPr lang="en-US" dirty="0" err="1" smtClean="0"/>
              <a:t>Sốt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huyết</a:t>
            </a:r>
            <a:r>
              <a:rPr lang="en-US" dirty="0" smtClean="0"/>
              <a:t> </a:t>
            </a:r>
            <a:r>
              <a:rPr lang="en-US" dirty="0" smtClean="0"/>
              <a:t>Dengue (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yếu</a:t>
            </a:r>
            <a:r>
              <a:rPr lang="en-US" dirty="0" smtClean="0"/>
              <a:t> </a:t>
            </a:r>
            <a:r>
              <a:rPr lang="en-US" dirty="0" err="1" smtClean="0"/>
              <a:t>tố</a:t>
            </a:r>
            <a:r>
              <a:rPr lang="en-US" dirty="0" smtClean="0"/>
              <a:t> </a:t>
            </a:r>
            <a:r>
              <a:rPr lang="en-US" dirty="0" err="1" smtClean="0"/>
              <a:t>nguy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).</a:t>
            </a:r>
            <a:endParaRPr lang="en-US" dirty="0" smtClean="0"/>
          </a:p>
          <a:p>
            <a:pPr marL="514350" indent="-514350">
              <a:buFont typeface="Wingdings 2" pitchFamily="18" charset="2"/>
              <a:buNone/>
            </a:pPr>
            <a:r>
              <a:rPr lang="en-US" dirty="0" smtClean="0"/>
              <a:t>2.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:</a:t>
            </a:r>
          </a:p>
          <a:p>
            <a:pPr marL="514350" indent="-514350">
              <a:buFont typeface="Wingdings 2" pitchFamily="18" charset="2"/>
              <a:buNone/>
            </a:pPr>
            <a:r>
              <a:rPr lang="en-US" dirty="0" smtClean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Sốt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huyết</a:t>
            </a:r>
            <a:r>
              <a:rPr lang="en-US" dirty="0" smtClean="0"/>
              <a:t> Dengue </a:t>
            </a:r>
            <a:r>
              <a:rPr lang="en-US" dirty="0" err="1" smtClean="0"/>
              <a:t>nặng</a:t>
            </a:r>
            <a:r>
              <a:rPr lang="en-US" dirty="0" smtClean="0"/>
              <a:t>.</a:t>
            </a:r>
            <a:endParaRPr lang="en-US" dirty="0" smtClean="0"/>
          </a:p>
          <a:p>
            <a:pPr marL="514350" indent="-514350">
              <a:buFont typeface="Wingdings 2" pitchFamily="18" charset="2"/>
              <a:buNone/>
            </a:pPr>
            <a:r>
              <a:rPr lang="en-US" dirty="0" smtClean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Sốt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huyết</a:t>
            </a:r>
            <a:r>
              <a:rPr lang="en-US" dirty="0" smtClean="0"/>
              <a:t> Dengue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dấu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cảnh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(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phối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).</a:t>
            </a:r>
            <a:endParaRPr lang="en-US" dirty="0" smtClean="0"/>
          </a:p>
        </p:txBody>
      </p:sp>
      <p:sp>
        <p:nvSpPr>
          <p:cNvPr id="32772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0107397-AF1B-478A-8EA6-F29D11637631}" type="datetime1">
              <a:rPr lang="vi-VN"/>
              <a:pPr/>
              <a:t>15/06/2022</a:t>
            </a:fld>
            <a:endParaRPr lang="en-US"/>
          </a:p>
        </p:txBody>
      </p:sp>
      <p:sp>
        <p:nvSpPr>
          <p:cNvPr id="3277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Bệnh Tay Chân Miệng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1110A6-F9EE-40E9-896E-E9BAB7CF8CC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2427" y="4146677"/>
            <a:ext cx="8699500" cy="2717800"/>
            <a:chOff x="222427" y="4146677"/>
            <a:chExt cx="8699500" cy="2717800"/>
          </a:xfrm>
        </p:grpSpPr>
        <p:sp>
          <p:nvSpPr>
            <p:cNvPr id="3" name="object 3"/>
            <p:cNvSpPr/>
            <p:nvPr/>
          </p:nvSpPr>
          <p:spPr>
            <a:xfrm>
              <a:off x="396412" y="4257372"/>
              <a:ext cx="8324087" cy="260062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28777" y="4153027"/>
              <a:ext cx="8686800" cy="2705100"/>
            </a:xfrm>
            <a:custGeom>
              <a:avLst/>
              <a:gdLst/>
              <a:ahLst/>
              <a:cxnLst/>
              <a:rect l="l" t="t" r="r" b="b"/>
              <a:pathLst>
                <a:path w="8686800" h="2705100">
                  <a:moveTo>
                    <a:pt x="8686419" y="2704971"/>
                  </a:moveTo>
                  <a:lnTo>
                    <a:pt x="8686419" y="0"/>
                  </a:lnTo>
                  <a:lnTo>
                    <a:pt x="0" y="0"/>
                  </a:lnTo>
                  <a:lnTo>
                    <a:pt x="0" y="270497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222427" y="0"/>
            <a:ext cx="8702040" cy="4057015"/>
            <a:chOff x="222427" y="0"/>
            <a:chExt cx="8702040" cy="4057015"/>
          </a:xfrm>
        </p:grpSpPr>
        <p:sp>
          <p:nvSpPr>
            <p:cNvPr id="6" name="object 6"/>
            <p:cNvSpPr/>
            <p:nvPr/>
          </p:nvSpPr>
          <p:spPr>
            <a:xfrm>
              <a:off x="309599" y="86227"/>
              <a:ext cx="8471200" cy="387371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28777" y="0"/>
              <a:ext cx="8689340" cy="4044315"/>
            </a:xfrm>
            <a:custGeom>
              <a:avLst/>
              <a:gdLst/>
              <a:ahLst/>
              <a:cxnLst/>
              <a:rect l="l" t="t" r="r" b="b"/>
              <a:pathLst>
                <a:path w="8689340" h="4044315">
                  <a:moveTo>
                    <a:pt x="0" y="4043806"/>
                  </a:moveTo>
                  <a:lnTo>
                    <a:pt x="8688832" y="4043806"/>
                  </a:lnTo>
                  <a:lnTo>
                    <a:pt x="8688832" y="0"/>
                  </a:lnTo>
                </a:path>
                <a:path w="8689340" h="4044315">
                  <a:moveTo>
                    <a:pt x="0" y="0"/>
                  </a:moveTo>
                  <a:lnTo>
                    <a:pt x="0" y="4043806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35127" y="5105400"/>
            <a:ext cx="8674100" cy="1143000"/>
          </a:xfrm>
          <a:custGeom>
            <a:avLst/>
            <a:gdLst/>
            <a:ahLst/>
            <a:cxnLst/>
            <a:rect l="l" t="t" r="r" b="b"/>
            <a:pathLst>
              <a:path w="8674100" h="1143000">
                <a:moveTo>
                  <a:pt x="0" y="1143000"/>
                </a:moveTo>
                <a:lnTo>
                  <a:pt x="8673719" y="1143000"/>
                </a:lnTo>
                <a:lnTo>
                  <a:pt x="8673719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8710" y="269240"/>
            <a:ext cx="732599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00"/>
                </a:solidFill>
              </a:rPr>
              <a:t>Cân nặng </a:t>
            </a:r>
            <a:r>
              <a:rPr sz="2400" dirty="0">
                <a:solidFill>
                  <a:srgbClr val="000000"/>
                </a:solidFill>
              </a:rPr>
              <a:t>hiệu </a:t>
            </a:r>
            <a:r>
              <a:rPr sz="2400" spc="-5" dirty="0">
                <a:solidFill>
                  <a:srgbClr val="000000"/>
                </a:solidFill>
              </a:rPr>
              <a:t>chỉnh </a:t>
            </a:r>
            <a:r>
              <a:rPr sz="2400" dirty="0">
                <a:solidFill>
                  <a:srgbClr val="000000"/>
                </a:solidFill>
              </a:rPr>
              <a:t>để </a:t>
            </a:r>
            <a:r>
              <a:rPr sz="2400" spc="-10" dirty="0">
                <a:solidFill>
                  <a:srgbClr val="000000"/>
                </a:solidFill>
              </a:rPr>
              <a:t>truyền </a:t>
            </a:r>
            <a:r>
              <a:rPr sz="2400" dirty="0">
                <a:solidFill>
                  <a:srgbClr val="000000"/>
                </a:solidFill>
              </a:rPr>
              <a:t>dịch </a:t>
            </a:r>
            <a:r>
              <a:rPr sz="2400" spc="-5" dirty="0">
                <a:solidFill>
                  <a:srgbClr val="000000"/>
                </a:solidFill>
              </a:rPr>
              <a:t>sốt xuất</a:t>
            </a:r>
            <a:r>
              <a:rPr sz="2400" spc="-80" dirty="0">
                <a:solidFill>
                  <a:srgbClr val="000000"/>
                </a:solidFill>
              </a:rPr>
              <a:t> </a:t>
            </a:r>
            <a:r>
              <a:rPr sz="2400" spc="-10" dirty="0">
                <a:solidFill>
                  <a:srgbClr val="000000"/>
                </a:solidFill>
              </a:rPr>
              <a:t>huyết  </a:t>
            </a:r>
            <a:r>
              <a:rPr sz="2400" spc="-5" dirty="0">
                <a:solidFill>
                  <a:srgbClr val="000000"/>
                </a:solidFill>
              </a:rPr>
              <a:t>Dengue </a:t>
            </a:r>
            <a:r>
              <a:rPr sz="2400" dirty="0">
                <a:solidFill>
                  <a:srgbClr val="000000"/>
                </a:solidFill>
              </a:rPr>
              <a:t>ở trẻ </a:t>
            </a:r>
            <a:r>
              <a:rPr sz="2400" spc="-5" dirty="0">
                <a:solidFill>
                  <a:srgbClr val="000000"/>
                </a:solidFill>
              </a:rPr>
              <a:t>em </a:t>
            </a:r>
            <a:r>
              <a:rPr sz="2400" dirty="0">
                <a:solidFill>
                  <a:srgbClr val="000000"/>
                </a:solidFill>
              </a:rPr>
              <a:t>dư </a:t>
            </a:r>
            <a:r>
              <a:rPr sz="2400" spc="-5" dirty="0">
                <a:solidFill>
                  <a:srgbClr val="000000"/>
                </a:solidFill>
              </a:rPr>
              <a:t>cân hoặc béo</a:t>
            </a:r>
            <a:r>
              <a:rPr sz="2400" spc="-35" dirty="0">
                <a:solidFill>
                  <a:srgbClr val="000000"/>
                </a:solidFill>
              </a:rPr>
              <a:t> </a:t>
            </a:r>
            <a:r>
              <a:rPr sz="2400" spc="-5" dirty="0">
                <a:solidFill>
                  <a:srgbClr val="000000"/>
                </a:solidFill>
              </a:rPr>
              <a:t>phì</a:t>
            </a:r>
            <a:endParaRPr sz="2400"/>
          </a:p>
          <a:p>
            <a:pPr algn="ctr">
              <a:lnSpc>
                <a:spcPct val="100000"/>
              </a:lnSpc>
            </a:pPr>
            <a:r>
              <a:rPr sz="2400" b="0" i="1" spc="-5" dirty="0">
                <a:solidFill>
                  <a:srgbClr val="FF0066"/>
                </a:solidFill>
                <a:latin typeface="Arial"/>
                <a:cs typeface="Arial"/>
              </a:rPr>
              <a:t>(dựa </a:t>
            </a:r>
            <a:r>
              <a:rPr sz="2400" b="0" i="1" dirty="0">
                <a:solidFill>
                  <a:srgbClr val="FF0066"/>
                </a:solidFill>
                <a:latin typeface="Arial"/>
                <a:cs typeface="Arial"/>
              </a:rPr>
              <a:t>theo </a:t>
            </a:r>
            <a:r>
              <a:rPr sz="2400" b="0" i="1" spc="-5" dirty="0">
                <a:solidFill>
                  <a:srgbClr val="FF0066"/>
                </a:solidFill>
                <a:latin typeface="Arial"/>
                <a:cs typeface="Arial"/>
              </a:rPr>
              <a:t>hướng dẫn </a:t>
            </a:r>
            <a:r>
              <a:rPr sz="2400" b="0" i="1" dirty="0">
                <a:solidFill>
                  <a:srgbClr val="FF0066"/>
                </a:solidFill>
                <a:latin typeface="Arial"/>
                <a:cs typeface="Arial"/>
              </a:rPr>
              <a:t>của </a:t>
            </a:r>
            <a:r>
              <a:rPr sz="2400" b="0" i="1" spc="-5" dirty="0">
                <a:solidFill>
                  <a:srgbClr val="FF0066"/>
                </a:solidFill>
                <a:latin typeface="Arial"/>
                <a:cs typeface="Arial"/>
              </a:rPr>
              <a:t>CDC </a:t>
            </a:r>
            <a:r>
              <a:rPr sz="2400" b="0" i="1" spc="-10" dirty="0">
                <a:solidFill>
                  <a:srgbClr val="FF0066"/>
                </a:solidFill>
                <a:latin typeface="Arial"/>
                <a:cs typeface="Arial"/>
              </a:rPr>
              <a:t>2014)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52063" y="1447800"/>
            <a:ext cx="4341465" cy="46722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152400" y="1600238"/>
            <a:ext cx="8763000" cy="5010150"/>
            <a:chOff x="152400" y="1600238"/>
            <a:chExt cx="8763000" cy="5010150"/>
          </a:xfrm>
        </p:grpSpPr>
        <p:sp>
          <p:nvSpPr>
            <p:cNvPr id="5" name="object 5"/>
            <p:cNvSpPr/>
            <p:nvPr/>
          </p:nvSpPr>
          <p:spPr>
            <a:xfrm>
              <a:off x="5105400" y="1600238"/>
              <a:ext cx="3810000" cy="486829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2400" y="6172200"/>
              <a:ext cx="5105400" cy="4376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mtClean="0"/>
              <a:t>Cách tính cân nặng ở BN béo phì người lớn</a:t>
            </a:r>
            <a:endParaRPr lang="vi-VN"/>
          </a:p>
        </p:txBody>
      </p:sp>
      <p:pic>
        <p:nvPicPr>
          <p:cNvPr id="29698" name="Picture 2" descr="D:\2019\IMG_20190928_16113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36224" y="1550035"/>
            <a:ext cx="6035040" cy="452628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4E6B-1B29-430B-B786-ED6092CDCC74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I.ĐẠI CƯƠNG: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QUYẾT ĐỊNH 3705 </a:t>
            </a:r>
            <a:r>
              <a:rPr lang="en-US" sz="2800" spc="-30" dirty="0" err="1" smtClean="0">
                <a:solidFill>
                  <a:srgbClr val="FF0000"/>
                </a:solidFill>
                <a:latin typeface="Arial"/>
                <a:cs typeface="Arial"/>
              </a:rPr>
              <a:t>ngày</a:t>
            </a:r>
            <a:r>
              <a:rPr lang="en-US" sz="2800" spc="-30" dirty="0" smtClean="0">
                <a:solidFill>
                  <a:srgbClr val="FF0000"/>
                </a:solidFill>
                <a:latin typeface="Arial"/>
                <a:cs typeface="Arial"/>
              </a:rPr>
              <a:t>  </a:t>
            </a:r>
            <a:r>
              <a:rPr lang="en-US" sz="2800" spc="-30" dirty="0" smtClean="0">
                <a:solidFill>
                  <a:srgbClr val="FF0000"/>
                </a:solidFill>
                <a:latin typeface="Arial"/>
                <a:cs typeface="Arial"/>
              </a:rPr>
              <a:t>22 </a:t>
            </a:r>
            <a:r>
              <a:rPr lang="en-US" sz="2800" spc="-30" dirty="0" err="1" smtClean="0">
                <a:solidFill>
                  <a:srgbClr val="FF0000"/>
                </a:solidFill>
                <a:latin typeface="Arial"/>
                <a:cs typeface="Arial"/>
              </a:rPr>
              <a:t>tháng</a:t>
            </a:r>
            <a:r>
              <a:rPr lang="en-US" sz="2800" spc="-30" dirty="0" smtClean="0">
                <a:solidFill>
                  <a:srgbClr val="FF0000"/>
                </a:solidFill>
                <a:latin typeface="Arial"/>
                <a:cs typeface="Arial"/>
              </a:rPr>
              <a:t> 8 </a:t>
            </a:r>
            <a:r>
              <a:rPr lang="en-US" sz="2800" spc="-30" dirty="0" err="1" smtClean="0">
                <a:solidFill>
                  <a:srgbClr val="FF0000"/>
                </a:solidFill>
                <a:latin typeface="Arial"/>
                <a:cs typeface="Arial"/>
              </a:rPr>
              <a:t>năm</a:t>
            </a:r>
            <a:r>
              <a:rPr lang="en-US" sz="2800" spc="-30" dirty="0" smtClean="0">
                <a:solidFill>
                  <a:srgbClr val="FF0000"/>
                </a:solidFill>
                <a:latin typeface="Arial"/>
                <a:cs typeface="Arial"/>
              </a:rPr>
              <a:t> 2019 </a:t>
            </a:r>
            <a:r>
              <a:rPr lang="en-US" sz="2800" spc="-30" dirty="0" err="1" smtClean="0">
                <a:solidFill>
                  <a:srgbClr val="FF0000"/>
                </a:solidFill>
                <a:latin typeface="Arial"/>
                <a:cs typeface="Arial"/>
              </a:rPr>
              <a:t>Bộ</a:t>
            </a:r>
            <a:r>
              <a:rPr lang="en-US" sz="2800" spc="-30" dirty="0" smtClean="0">
                <a:solidFill>
                  <a:srgbClr val="FF0000"/>
                </a:solidFill>
                <a:latin typeface="Arial"/>
                <a:cs typeface="Arial"/>
              </a:rPr>
              <a:t> Y </a:t>
            </a:r>
            <a:r>
              <a:rPr lang="en-US" sz="2800" spc="-30" dirty="0" err="1" smtClean="0">
                <a:solidFill>
                  <a:srgbClr val="FF0000"/>
                </a:solidFill>
                <a:latin typeface="Arial"/>
                <a:cs typeface="Arial"/>
              </a:rPr>
              <a:t>tế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err="1" smtClean="0"/>
              <a:t>Sốt</a:t>
            </a:r>
            <a:r>
              <a:rPr lang="en-US" dirty="0" smtClean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Dengue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truyền</a:t>
            </a:r>
            <a:r>
              <a:rPr lang="en-US" dirty="0"/>
              <a:t> </a:t>
            </a:r>
            <a:r>
              <a:rPr lang="en-US" dirty="0" err="1"/>
              <a:t>nhiễm</a:t>
            </a:r>
            <a:r>
              <a:rPr lang="en-US" dirty="0"/>
              <a:t> do vi </a:t>
            </a:r>
            <a:r>
              <a:rPr lang="en-US" dirty="0" err="1"/>
              <a:t>rút</a:t>
            </a:r>
            <a:r>
              <a:rPr lang="en-US" dirty="0"/>
              <a:t> Dengue </a:t>
            </a:r>
            <a:r>
              <a:rPr lang="en-US" dirty="0" err="1"/>
              <a:t>gây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. </a:t>
            </a:r>
          </a:p>
          <a:p>
            <a:r>
              <a:rPr lang="en-US" dirty="0"/>
              <a:t>Vi </a:t>
            </a:r>
            <a:r>
              <a:rPr lang="en-US" dirty="0" err="1"/>
              <a:t>rút</a:t>
            </a:r>
            <a:r>
              <a:rPr lang="en-US" dirty="0"/>
              <a:t> Dengue </a:t>
            </a:r>
            <a:r>
              <a:rPr lang="en-US" dirty="0" err="1"/>
              <a:t>có</a:t>
            </a:r>
            <a:r>
              <a:rPr lang="en-US" dirty="0"/>
              <a:t> 4 </a:t>
            </a:r>
            <a:r>
              <a:rPr lang="en-US" dirty="0" err="1"/>
              <a:t>týp</a:t>
            </a:r>
            <a:r>
              <a:rPr lang="en-US" dirty="0"/>
              <a:t> </a:t>
            </a:r>
            <a:r>
              <a:rPr lang="en-US" dirty="0" err="1"/>
              <a:t>thanh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DEN-1, DEN-2, DEN-3 </a:t>
            </a:r>
            <a:r>
              <a:rPr lang="en-US" dirty="0" err="1"/>
              <a:t>và</a:t>
            </a:r>
            <a:r>
              <a:rPr lang="en-US" dirty="0"/>
              <a:t> DEN-4. </a:t>
            </a:r>
          </a:p>
          <a:p>
            <a:r>
              <a:rPr lang="en-US" dirty="0"/>
              <a:t>Vi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truyền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sang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lành</a:t>
            </a:r>
            <a:r>
              <a:rPr lang="en-US" dirty="0"/>
              <a:t> do </a:t>
            </a:r>
            <a:r>
              <a:rPr lang="en-US" dirty="0" err="1"/>
              <a:t>muỗi</a:t>
            </a:r>
            <a:r>
              <a:rPr lang="en-US" dirty="0"/>
              <a:t> </a:t>
            </a:r>
            <a:r>
              <a:rPr lang="en-US" dirty="0" err="1"/>
              <a:t>đốt</a:t>
            </a:r>
            <a:r>
              <a:rPr lang="en-US" dirty="0"/>
              <a:t>.</a:t>
            </a:r>
          </a:p>
          <a:p>
            <a:r>
              <a:rPr lang="en-US" dirty="0"/>
              <a:t> </a:t>
            </a:r>
            <a:r>
              <a:rPr lang="en-US" dirty="0" err="1"/>
              <a:t>Muỗi</a:t>
            </a:r>
            <a:r>
              <a:rPr lang="en-US" dirty="0"/>
              <a:t> </a:t>
            </a:r>
            <a:r>
              <a:rPr lang="en-US" dirty="0" err="1"/>
              <a:t>Aedes</a:t>
            </a:r>
            <a:r>
              <a:rPr lang="en-US" dirty="0"/>
              <a:t> </a:t>
            </a:r>
            <a:r>
              <a:rPr lang="en-US" dirty="0" err="1"/>
              <a:t>aegypti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côn</a:t>
            </a:r>
            <a:r>
              <a:rPr lang="en-US" dirty="0"/>
              <a:t> </a:t>
            </a:r>
            <a:r>
              <a:rPr lang="en-US" dirty="0" err="1"/>
              <a:t>trùng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truyền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yếu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0912A-95E8-4889-9C6A-273257296FAC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/>
              <a:t>Các giai đoạn lâm sàng</a:t>
            </a: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>
          <a:xfrm>
            <a:off x="1143000" y="900113"/>
            <a:ext cx="6046788" cy="5230812"/>
          </a:xfrm>
          <a:noFill/>
          <a:ln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A8E3-114E-49CE-8D44-404DA103C019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II.CHẨN ĐOÁN: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282" y="1357298"/>
            <a:ext cx="8929718" cy="50006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sốt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Dengue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chia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3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smtClean="0"/>
              <a:t>: </a:t>
            </a:r>
            <a:endParaRPr lang="en-US" dirty="0"/>
          </a:p>
          <a:p>
            <a:pPr>
              <a:buNone/>
            </a:pPr>
            <a:r>
              <a:rPr lang="en-US" dirty="0" smtClean="0"/>
              <a:t>	- </a:t>
            </a:r>
            <a:r>
              <a:rPr lang="en-US" dirty="0" err="1"/>
              <a:t>Sốt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</a:t>
            </a:r>
            <a:r>
              <a:rPr lang="en-US" dirty="0" smtClean="0"/>
              <a:t>Dengue </a:t>
            </a:r>
            <a:r>
              <a:rPr lang="en-US" dirty="0" smtClean="0">
                <a:solidFill>
                  <a:srgbClr val="FF0000"/>
                </a:solidFill>
              </a:rPr>
              <a:t>( A97, A97.0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A97 a)</a:t>
            </a:r>
            <a:endParaRPr lang="en-US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/>
              <a:t>	- </a:t>
            </a:r>
            <a:r>
              <a:rPr lang="en-US" dirty="0" err="1"/>
              <a:t>Sốt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Dengue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cảnh</a:t>
            </a:r>
            <a:r>
              <a:rPr lang="en-US" dirty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( </a:t>
            </a:r>
            <a:r>
              <a:rPr lang="en-US" dirty="0" smtClean="0">
                <a:solidFill>
                  <a:srgbClr val="FF0000"/>
                </a:solidFill>
              </a:rPr>
              <a:t> A97.1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A97 b)</a:t>
            </a:r>
            <a:r>
              <a:rPr lang="en-US" dirty="0" smtClean="0"/>
              <a:t> .</a:t>
            </a:r>
            <a:endParaRPr lang="en-US" dirty="0"/>
          </a:p>
          <a:p>
            <a:pPr>
              <a:buNone/>
            </a:pPr>
            <a:r>
              <a:rPr lang="en-US" dirty="0" smtClean="0"/>
              <a:t>	- </a:t>
            </a:r>
            <a:r>
              <a:rPr lang="en-US" dirty="0" err="1"/>
              <a:t>Sốt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Dengue </a:t>
            </a:r>
            <a:r>
              <a:rPr lang="en-US" dirty="0" err="1" smtClean="0"/>
              <a:t>nặng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( </a:t>
            </a:r>
            <a:r>
              <a:rPr lang="en-US" dirty="0" smtClean="0">
                <a:solidFill>
                  <a:srgbClr val="FF0000"/>
                </a:solidFill>
              </a:rPr>
              <a:t>A97.2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A97 </a:t>
            </a:r>
            <a:r>
              <a:rPr lang="en-US" dirty="0" smtClean="0">
                <a:solidFill>
                  <a:srgbClr val="FF0000"/>
                </a:solidFill>
              </a:rPr>
              <a:t>c)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vi-VN" dirty="0" smtClean="0"/>
              <a:t>2. Chẩn đoán căn nguyên vi rút Dengue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vi-VN" dirty="0" smtClean="0"/>
              <a:t>2.1</a:t>
            </a:r>
            <a:r>
              <a:rPr lang="vi-VN" dirty="0" smtClean="0"/>
              <a:t>. Xét nghiệm huyết thanh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Xét nghiệm nhanh: tìm kháng nguyên NS1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Xét nghiệm ELISA: tìm kháng thể IgM, IgG từ ngày thứ 5 của bệnh.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vi-VN" dirty="0" smtClean="0"/>
              <a:t>2.2</a:t>
            </a:r>
            <a:r>
              <a:rPr lang="vi-VN" dirty="0" smtClean="0"/>
              <a:t>. Xét nghiệm PCR, phân lập vi rút: lấy máu trong giai đoạn sốt (thực hiện ở các cơ sở xét nghiệm có điều kiện).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327F-4E0D-47EF-AB98-FB50650AAEE2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CHẨN ĐOÁN PHÂN </a:t>
            </a:r>
            <a:r>
              <a:rPr lang="en-US" dirty="0" err="1" smtClean="0"/>
              <a:t>BiỆT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05E7-2017-4AC8-A63C-8D5CBAFCAF4B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Sốt phát ban do vi rút.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Tay chân miệng.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Sốt mò.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Sốt rét.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Nhiễm khuẩn huyết do liên cầu lợn, não mô cầu, vi khuẩn gram âm, ...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Sốc nhiễm khuẩn.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Các bệnh máu.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Bệnh lý ổ bụng cấp,...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>
                <a:effectLst/>
              </a:rPr>
              <a:t>Sốt</a:t>
            </a:r>
            <a:r>
              <a:rPr lang="en-US" b="1" dirty="0" smtClean="0">
                <a:effectLst/>
              </a:rPr>
              <a:t> </a:t>
            </a:r>
            <a:r>
              <a:rPr lang="en-US" b="1" dirty="0" err="1" smtClean="0">
                <a:effectLst/>
              </a:rPr>
              <a:t>xuất</a:t>
            </a:r>
            <a:r>
              <a:rPr lang="en-US" b="1" dirty="0" smtClean="0">
                <a:effectLst/>
              </a:rPr>
              <a:t> </a:t>
            </a:r>
            <a:r>
              <a:rPr lang="en-US" b="1" dirty="0" err="1" smtClean="0">
                <a:effectLst/>
              </a:rPr>
              <a:t>huyết</a:t>
            </a:r>
            <a:r>
              <a:rPr lang="en-US" b="1" dirty="0" smtClean="0">
                <a:effectLst/>
              </a:rPr>
              <a:t> Dengue</a:t>
            </a:r>
            <a:endParaRPr lang="en-US" b="1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vi-VN" dirty="0" smtClean="0">
                <a:solidFill>
                  <a:srgbClr val="FF0000"/>
                </a:solidFill>
              </a:rPr>
              <a:t>Sống/đi </a:t>
            </a:r>
            <a:r>
              <a:rPr lang="vi-VN" dirty="0" smtClean="0">
                <a:solidFill>
                  <a:srgbClr val="FF0000"/>
                </a:solidFill>
              </a:rPr>
              <a:t>đến vùng có dịch. Sốt ≤ 7 ngày và có 2 trong các dấu hiệu sau: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/>
              <a:t>	</a:t>
            </a:r>
            <a:r>
              <a:rPr lang="vi-VN" dirty="0" smtClean="0"/>
              <a:t>1</a:t>
            </a:r>
            <a:r>
              <a:rPr lang="vi-VN" dirty="0" smtClean="0"/>
              <a:t>. Lâm sàng</a:t>
            </a:r>
            <a:r>
              <a:rPr lang="en-US" dirty="0" smtClean="0"/>
              <a:t>: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</a:t>
            </a:r>
            <a:r>
              <a:rPr lang="vi-VN" dirty="0" smtClean="0"/>
              <a:t>- </a:t>
            </a:r>
            <a:r>
              <a:rPr lang="vi-VN" dirty="0" smtClean="0"/>
              <a:t>Buồn nôn, nôn.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Phát ban.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Đau cơ, đau khớp, nhức hai hố mắt.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Xuất huyết da hoặc dấu hiệu dây thắt (+).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vi-VN" dirty="0" smtClean="0"/>
              <a:t>2</a:t>
            </a:r>
            <a:r>
              <a:rPr lang="vi-VN" dirty="0" smtClean="0"/>
              <a:t>. Cận lâm sàng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Hematocrit (Hct) bình thường.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Số lượng tiểu cầu bình thường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Số lượng bạch cầu thường giảm.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2C89A-4C4F-40FD-B1E6-57946BAC8B8C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vi-VN" dirty="0" smtClean="0"/>
              <a:t>S</a:t>
            </a:r>
            <a:r>
              <a:rPr lang="en-US" dirty="0" smtClean="0"/>
              <a:t>Ố</a:t>
            </a:r>
            <a:r>
              <a:rPr lang="vi-VN" dirty="0" smtClean="0"/>
              <a:t>T X</a:t>
            </a:r>
            <a:r>
              <a:rPr lang="en-US" dirty="0" smtClean="0"/>
              <a:t>U</a:t>
            </a:r>
            <a:r>
              <a:rPr lang="vi-VN" dirty="0" smtClean="0"/>
              <a:t>ẤT </a:t>
            </a:r>
            <a:r>
              <a:rPr lang="vi-VN" dirty="0" smtClean="0"/>
              <a:t>HUYẾT DENGUE CÓ DHCB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1285860"/>
            <a:ext cx="8591390" cy="48131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2400" b="1" dirty="0" smtClean="0"/>
              <a:t>SXHD có dấu hiệu cảnh báo</a:t>
            </a:r>
            <a:endParaRPr lang="vi-VN" sz="2400" dirty="0" smtClean="0"/>
          </a:p>
          <a:p>
            <a:pPr>
              <a:buNone/>
            </a:pPr>
            <a:r>
              <a:rPr lang="vi-VN" sz="2400" dirty="0" smtClean="0">
                <a:solidFill>
                  <a:srgbClr val="FF0000"/>
                </a:solidFill>
              </a:rPr>
              <a:t>Ít nhất 1 trong các dấu hiệu sau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vi-VN" sz="2400" dirty="0" smtClean="0"/>
              <a:t>- </a:t>
            </a:r>
            <a:r>
              <a:rPr lang="vi-VN" sz="2400" dirty="0" smtClean="0"/>
              <a:t>Vật vã, lừ đừ, li bì.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vi-VN" sz="2400" dirty="0" smtClean="0"/>
              <a:t>- </a:t>
            </a:r>
            <a:r>
              <a:rPr lang="vi-VN" sz="2400" dirty="0" smtClean="0"/>
              <a:t>Đau bụng nhiều và liên tục hoặc tăng cảm giác đau vùng gan.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vi-VN" sz="2400" dirty="0" smtClean="0"/>
              <a:t>- </a:t>
            </a:r>
            <a:r>
              <a:rPr lang="vi-VN" sz="2400" dirty="0" smtClean="0"/>
              <a:t>Nôn ói nhiều ≥ 3 lần/1 giờ hoặc ≥ 4 lần/6 giờ.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vi-VN" sz="2400" dirty="0" smtClean="0"/>
              <a:t>- </a:t>
            </a:r>
            <a:r>
              <a:rPr lang="vi-VN" sz="2400" dirty="0" smtClean="0"/>
              <a:t>Xuất huyết niêm mạc: chảy máu chân răng, mũi, nôn ra máu, tiêu phân đen hoặc có máu, xuất huyết âm đạo hoặc tiểu máu.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vi-VN" sz="2400" dirty="0" smtClean="0"/>
              <a:t>- </a:t>
            </a:r>
            <a:r>
              <a:rPr lang="vi-VN" sz="2400" dirty="0" smtClean="0"/>
              <a:t>Gan to &gt; 2cm dưới bờ sườn.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vi-VN" sz="2400" dirty="0" smtClean="0"/>
              <a:t>- </a:t>
            </a:r>
            <a:r>
              <a:rPr lang="vi-VN" sz="2400" dirty="0" smtClean="0"/>
              <a:t>Tiểu ít.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vi-VN" sz="2400" dirty="0" smtClean="0"/>
              <a:t>- </a:t>
            </a:r>
            <a:r>
              <a:rPr lang="vi-VN" sz="2400" dirty="0" smtClean="0"/>
              <a:t>Hct tăng kèm tiểu cầu giảm nhanh.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vi-VN" sz="2400" dirty="0" smtClean="0"/>
              <a:t>- </a:t>
            </a:r>
            <a:r>
              <a:rPr lang="vi-VN" sz="2400" dirty="0" smtClean="0"/>
              <a:t>AST/ALT ≥ 400U/L*.</a:t>
            </a:r>
          </a:p>
          <a:p>
            <a:pPr>
              <a:buNone/>
            </a:pPr>
            <a:r>
              <a:rPr lang="en-US" sz="2400" smtClean="0"/>
              <a:t>	</a:t>
            </a:r>
            <a:r>
              <a:rPr lang="vi-VN" sz="2400" smtClean="0"/>
              <a:t>- </a:t>
            </a:r>
            <a:r>
              <a:rPr lang="vi-VN" sz="2400" dirty="0" smtClean="0"/>
              <a:t>Tràn dịch màng phổi, màng bụng trên siêu âm hoặc Xquang *</a:t>
            </a:r>
          </a:p>
          <a:p>
            <a:endParaRPr lang="vi-VN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DB9F-9DFB-4111-B56A-7227008F9C1B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SỐT </a:t>
            </a:r>
            <a:r>
              <a:rPr lang="en-US" dirty="0" err="1" smtClean="0"/>
              <a:t>XuẤT</a:t>
            </a:r>
            <a:r>
              <a:rPr lang="en-US" dirty="0" smtClean="0"/>
              <a:t> HUYẾT DENGUE NẶNG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05E7-2017-4AC8-A63C-8D5CBAFCAF4B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vi-VN" b="1" dirty="0" smtClean="0"/>
              <a:t>Ít </a:t>
            </a:r>
            <a:r>
              <a:rPr lang="vi-VN" b="1" dirty="0" smtClean="0"/>
              <a:t>nhất 1 trong các dấu hiệu sau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	</a:t>
            </a:r>
            <a:r>
              <a:rPr lang="vi-VN" b="1" dirty="0" smtClean="0"/>
              <a:t>1</a:t>
            </a:r>
            <a:r>
              <a:rPr lang="vi-VN" b="1" dirty="0" smtClean="0"/>
              <a:t>. Thoát huyết tương nặng dẫn tới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Sốc SXHD, sốc SXHD nặng.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Ứ dịch, biểu hiện suy hô hấp.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	</a:t>
            </a:r>
            <a:r>
              <a:rPr lang="vi-VN" b="1" dirty="0" smtClean="0"/>
              <a:t>2</a:t>
            </a:r>
            <a:r>
              <a:rPr lang="vi-VN" b="1" dirty="0" smtClean="0"/>
              <a:t>. Xuất huyết nặng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	</a:t>
            </a:r>
            <a:r>
              <a:rPr lang="vi-VN" b="1" dirty="0" smtClean="0"/>
              <a:t>3</a:t>
            </a:r>
            <a:r>
              <a:rPr lang="vi-VN" b="1" dirty="0" smtClean="0"/>
              <a:t>. Suy các tạng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Gan: AST hoặc ALT ≥ 1000U/L.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Thần kinh trung ương: rối loạn ý thức.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vi-VN" dirty="0" smtClean="0"/>
              <a:t>- </a:t>
            </a:r>
            <a:r>
              <a:rPr lang="vi-VN" dirty="0" smtClean="0"/>
              <a:t>Tim và các cơ quan khác.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/>
              <a:t>ĐiỀU</a:t>
            </a:r>
            <a:r>
              <a:rPr lang="en-US" dirty="0" smtClean="0"/>
              <a:t> TRỊ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05E7-2017-4AC8-A63C-8D5CBAFCAF4B}" type="datetime1">
              <a:rPr lang="vi-VN" smtClean="0"/>
              <a:pPr/>
              <a:t>15/06/2022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Sốt xuất huyết Dengue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THEO CÁC PHỤ LỤC CỦA QUYẾT ĐỊNH 3705 ( </a:t>
            </a:r>
            <a:r>
              <a:rPr lang="en-US" dirty="0" err="1" smtClean="0">
                <a:solidFill>
                  <a:srgbClr val="FF0000"/>
                </a:solidFill>
              </a:rPr>
              <a:t>bao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gồm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phần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điều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chăm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sóc</a:t>
            </a:r>
            <a:r>
              <a:rPr lang="en-US" dirty="0" smtClean="0">
                <a:solidFill>
                  <a:srgbClr val="FF0000"/>
                </a:solidFill>
              </a:rPr>
              <a:t>): 23 </a:t>
            </a:r>
            <a:r>
              <a:rPr lang="en-US" dirty="0" err="1" smtClean="0">
                <a:solidFill>
                  <a:srgbClr val="FF0000"/>
                </a:solidFill>
              </a:rPr>
              <a:t>phụ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lục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279</Words>
  <Application>Microsoft Office PowerPoint</Application>
  <PresentationFormat>On-screen Show (4:3)</PresentationFormat>
  <Paragraphs>99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Civic</vt:lpstr>
      <vt:lpstr> SỐT XUẤT HUYẾT DENGUE</vt:lpstr>
      <vt:lpstr>I.ĐẠI CƯƠNG:</vt:lpstr>
      <vt:lpstr>Các giai đoạn lâm sàng</vt:lpstr>
      <vt:lpstr>II.CHẨN ĐOÁN:</vt:lpstr>
      <vt:lpstr>CHẨN ĐOÁN PHÂN BiỆT</vt:lpstr>
      <vt:lpstr>Sốt xuất huyết Dengue</vt:lpstr>
      <vt:lpstr>SỐT XUẤT HUYẾT DENGUE CÓ DHCB</vt:lpstr>
      <vt:lpstr>SỐT XuẤT HUYẾT DENGUE NẶNG</vt:lpstr>
      <vt:lpstr>ĐiỀU TRỊ</vt:lpstr>
      <vt:lpstr>TIÊU CHUẨN NHẬP ViỆN, CHUYỂN ViỆN</vt:lpstr>
      <vt:lpstr>Slide 11</vt:lpstr>
      <vt:lpstr>Cân nặng hiệu chỉnh để truyền dịch sốt xuất huyết  Dengue ở trẻ em dư cân hoặc béo phì (dựa theo hướng dẫn của CDC 2014)</vt:lpstr>
      <vt:lpstr>Cách tính cân nặng ở BN béo phì người lớn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GiẢNG  SỐT XuẤT HUYẾT</dc:title>
  <dc:creator>KIM TAM</dc:creator>
  <cp:lastModifiedBy>SYT</cp:lastModifiedBy>
  <cp:revision>49</cp:revision>
  <dcterms:created xsi:type="dcterms:W3CDTF">2019-12-04T10:42:26Z</dcterms:created>
  <dcterms:modified xsi:type="dcterms:W3CDTF">2022-06-15T03:30:51Z</dcterms:modified>
</cp:coreProperties>
</file>